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954" r:id="rId3"/>
    <p:sldId id="999" r:id="rId5"/>
    <p:sldId id="955" r:id="rId6"/>
    <p:sldId id="1001" r:id="rId7"/>
    <p:sldId id="945" r:id="rId8"/>
    <p:sldId id="956" r:id="rId9"/>
    <p:sldId id="1005" r:id="rId10"/>
    <p:sldId id="1004" r:id="rId11"/>
    <p:sldId id="1007" r:id="rId12"/>
    <p:sldId id="979" r:id="rId13"/>
    <p:sldId id="1033" r:id="rId14"/>
    <p:sldId id="1034" r:id="rId15"/>
    <p:sldId id="1035" r:id="rId16"/>
    <p:sldId id="1041" r:id="rId17"/>
    <p:sldId id="1039" r:id="rId18"/>
    <p:sldId id="1040" r:id="rId19"/>
    <p:sldId id="1042" r:id="rId20"/>
    <p:sldId id="1006" r:id="rId21"/>
    <p:sldId id="1043" r:id="rId22"/>
    <p:sldId id="1045" r:id="rId23"/>
    <p:sldId id="1044" r:id="rId24"/>
    <p:sldId id="1069" r:id="rId25"/>
    <p:sldId id="1070" r:id="rId26"/>
    <p:sldId id="1047" r:id="rId27"/>
    <p:sldId id="980" r:id="rId28"/>
    <p:sldId id="1048" r:id="rId29"/>
    <p:sldId id="1049" r:id="rId30"/>
    <p:sldId id="1050" r:id="rId31"/>
    <p:sldId id="1051" r:id="rId32"/>
    <p:sldId id="1052" r:id="rId33"/>
    <p:sldId id="1053" r:id="rId34"/>
    <p:sldId id="1054" r:id="rId35"/>
    <p:sldId id="1056" r:id="rId36"/>
    <p:sldId id="957" r:id="rId37"/>
    <p:sldId id="1057" r:id="rId38"/>
    <p:sldId id="1058" r:id="rId39"/>
    <p:sldId id="1059" r:id="rId40"/>
    <p:sldId id="1060" r:id="rId41"/>
    <p:sldId id="1061" r:id="rId42"/>
    <p:sldId id="1062" r:id="rId43"/>
    <p:sldId id="1063" r:id="rId44"/>
    <p:sldId id="1064" r:id="rId45"/>
    <p:sldId id="1065" r:id="rId46"/>
    <p:sldId id="1066" r:id="rId47"/>
    <p:sldId id="1067" r:id="rId48"/>
    <p:sldId id="1068" r:id="rId49"/>
    <p:sldId id="958" r:id="rId50"/>
  </p:sldIdLst>
  <p:sldSz cx="9144000" cy="5143500" type="screen16x9"/>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al" initials="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5D6"/>
    <a:srgbClr val="FFFFFF"/>
    <a:srgbClr val="97BBD9"/>
    <a:srgbClr val="0152A6"/>
    <a:srgbClr val="418CB3"/>
    <a:srgbClr val="0075BF"/>
    <a:srgbClr val="034EA2"/>
    <a:srgbClr val="0087CD"/>
    <a:srgbClr val="C68F06"/>
    <a:srgbClr val="DB2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p:cViewPr varScale="1">
        <p:scale>
          <a:sx n="91" d="100"/>
          <a:sy n="91" d="100"/>
        </p:scale>
        <p:origin x="810" y="84"/>
      </p:cViewPr>
      <p:guideLst>
        <p:guide orient="horz" pos="1551"/>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3360" y="-96"/>
      </p:cViewPr>
      <p:guideLst>
        <p:guide orient="horz" pos="2757"/>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8.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345C2F-0F30-4F4A-88D9-8079AB12111E}" type="slidenum">
              <a:rPr lang="zh-CN"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345C2F-0F30-4F4A-88D9-8079AB12111E}"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345C2F-0F30-4F4A-88D9-8079AB12111E}"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EFFEE-2121-4C4A-AA6A-67396F874B3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幻灯片图像占位符 1"/>
          <p:cNvSpPr>
            <a:spLocks noGrp="1" noRot="1"/>
          </p:cNvSpPr>
          <p:nvPr>
            <p:ph type="sldImg"/>
          </p:nvPr>
        </p:nvSpPr>
        <p:spPr/>
      </p:sp>
      <p:sp>
        <p:nvSpPr>
          <p:cNvPr id="1229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8916" name="灯片编号占位符 3"/>
          <p:cNvSpPr>
            <a:spLocks noGrp="1"/>
          </p:cNvSpPr>
          <p:nvPr>
            <p:ph type="sldNum" sz="quarter" idx="5"/>
          </p:nvPr>
        </p:nvSpPr>
        <p:spPr bwMode="auto">
          <a:noFill/>
          <a:ln>
            <a:miter lim="800000"/>
          </a:ln>
        </p:spPr>
        <p:txBody>
          <a:bodyPr/>
          <a:lstStyle/>
          <a:p>
            <a:fld id="{9295031C-36FB-4BFB-B547-5049AC3C4D20}"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14C311C-34CC-43AB-8622-7F224822968A}"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345C2F-0F30-4F4A-88D9-8079AB12111E}"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345C2F-0F30-4F4A-88D9-8079AB12111E}"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p>
            <a:pPr fontAlgn="auto"/>
            <a:fld id="{229D177A-6A16-4E08-9A30-35B92EF68031}"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3028950" y="4767263"/>
            <a:ext cx="3086100" cy="273844"/>
          </a:xfrm>
        </p:spPr>
        <p:txBody>
          <a:bodyPr/>
          <a:p>
            <a:pPr fontAlgn="auto"/>
            <a:endParaRPr lang="zh-CN" altLang="en-US" strike="noStrike" noProof="1"/>
          </a:p>
        </p:txBody>
      </p:sp>
      <p:sp>
        <p:nvSpPr>
          <p:cNvPr id="4" name="灯片编号占位符 3"/>
          <p:cNvSpPr>
            <a:spLocks noGrp="1"/>
          </p:cNvSpPr>
          <p:nvPr>
            <p:ph type="sldNum" sz="quarter" idx="12"/>
          </p:nvPr>
        </p:nvSpPr>
        <p:spPr>
          <a:xfrm>
            <a:off x="6457950" y="4767263"/>
            <a:ext cx="2057400" cy="273844"/>
          </a:xfrm>
        </p:spPr>
        <p:txBody>
          <a:bodyPr/>
          <a:p>
            <a:pPr fontAlgn="auto"/>
            <a:fld id="{F96113C7-4D87-489A-8358-781FB34C0AA3}" type="slidenum">
              <a:rPr lang="zh-CN" altLang="en-US" strike="noStrike" noProof="1" smtClean="0">
                <a:latin typeface="+mn-lt"/>
                <a:ea typeface="+mn-ea"/>
                <a:cs typeface="+mn-cs"/>
              </a:rPr>
            </a:fld>
            <a:endParaRPr lang="zh-CN" altLang="en-US" strike="noStrike" noProof="1"/>
          </a:p>
        </p:txBody>
      </p:sp>
    </p:spTree>
  </p:cSld>
  <p:clrMapOvr>
    <a:masterClrMapping/>
  </p:clrMapOvr>
  <p:transition spd="med"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628650" y="1369219"/>
            <a:ext cx="7886700" cy="3263504"/>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4"/>
          </a:xfrm>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F46799FB-52B8-4698-BECF-01ADD9E846BE}" type="slidenum">
              <a:rPr lang="zh-CN" altLang="en-US" smtClean="0"/>
            </a:fld>
            <a:endParaRPr lang="zh-CN" altLang="en-US"/>
          </a:p>
        </p:txBody>
      </p:sp>
    </p:spTree>
  </p:cSld>
  <p:clrMapOvr>
    <a:masterClrMapping/>
  </p:clrMapOvr>
  <p:transition spd="med"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advClick="0" advTm="3000">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0" Type="http://schemas.openxmlformats.org/officeDocument/2006/relationships/notesSlide" Target="../notesSlides/notesSlide13.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4.png"/><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6.png"/><Relationship Id="rId2" Type="http://schemas.openxmlformats.org/officeDocument/2006/relationships/hyperlink" Target="https://mp.weixin.qq.com/s/f6AV42WvB1oHm8gWyVegqw" TargetMode="External"/><Relationship Id="rId1" Type="http://schemas.openxmlformats.org/officeDocument/2006/relationships/image" Target="../media/image55.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png"/><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5.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3944" b="3944"/>
          <a:stretch>
            <a:fillRect/>
          </a:stretch>
        </p:blipFill>
        <p:spPr>
          <a:xfrm>
            <a:off x="0" y="0"/>
            <a:ext cx="9144000" cy="5143500"/>
          </a:xfrm>
          <a:prstGeom prst="rect">
            <a:avLst/>
          </a:prstGeom>
        </p:spPr>
      </p:pic>
      <p:sp>
        <p:nvSpPr>
          <p:cNvPr id="23" name="矩形 22"/>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弧形 9"/>
          <p:cNvSpPr/>
          <p:nvPr/>
        </p:nvSpPr>
        <p:spPr>
          <a:xfrm>
            <a:off x="198854" y="781476"/>
            <a:ext cx="2964228" cy="2964228"/>
          </a:xfrm>
          <a:prstGeom prst="arc">
            <a:avLst>
              <a:gd name="adj1" fmla="val 2385652"/>
              <a:gd name="adj2" fmla="val 19172484"/>
            </a:avLst>
          </a:prstGeom>
          <a:ln w="88900">
            <a:gradFill flip="none" rotWithShape="1">
              <a:gsLst>
                <a:gs pos="0">
                  <a:srgbClr val="0152A6"/>
                </a:gs>
                <a:gs pos="100000">
                  <a:srgbClr val="97BBD9"/>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 name="组合 3"/>
          <p:cNvGrpSpPr/>
          <p:nvPr/>
        </p:nvGrpSpPr>
        <p:grpSpPr>
          <a:xfrm>
            <a:off x="899608" y="1460823"/>
            <a:ext cx="8244392" cy="1584143"/>
            <a:chOff x="899608" y="1460823"/>
            <a:chExt cx="8244392" cy="1584143"/>
          </a:xfrm>
        </p:grpSpPr>
        <p:sp>
          <p:nvSpPr>
            <p:cNvPr id="38" name="弧形 37"/>
            <p:cNvSpPr/>
            <p:nvPr/>
          </p:nvSpPr>
          <p:spPr>
            <a:xfrm>
              <a:off x="899608" y="1460823"/>
              <a:ext cx="1584143" cy="1584143"/>
            </a:xfrm>
            <a:prstGeom prst="arc">
              <a:avLst>
                <a:gd name="adj1" fmla="val 5623100"/>
                <a:gd name="adj2" fmla="val 18837996"/>
              </a:avLst>
            </a:prstGeom>
            <a:ln w="76200">
              <a:gradFill flip="none" rotWithShape="1">
                <a:gsLst>
                  <a:gs pos="0">
                    <a:srgbClr val="97BBD9"/>
                  </a:gs>
                  <a:gs pos="100000">
                    <a:srgbClr val="0152A6"/>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1" name="直接连接符 40"/>
            <p:cNvCxnSpPr/>
            <p:nvPr/>
          </p:nvCxnSpPr>
          <p:spPr>
            <a:xfrm>
              <a:off x="1619672" y="3044966"/>
              <a:ext cx="7524328" cy="0"/>
            </a:xfrm>
            <a:prstGeom prst="line">
              <a:avLst/>
            </a:prstGeom>
            <a:ln w="76200">
              <a:gradFill flip="none" rotWithShape="1">
                <a:gsLst>
                  <a:gs pos="0">
                    <a:srgbClr val="97BBD9"/>
                  </a:gs>
                  <a:gs pos="100000">
                    <a:srgbClr val="0152A6"/>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2483751" y="1460822"/>
            <a:ext cx="3855720" cy="1568450"/>
          </a:xfrm>
          <a:prstGeom prst="rect">
            <a:avLst/>
          </a:prstGeom>
          <a:noFill/>
        </p:spPr>
        <p:txBody>
          <a:bodyPr wrap="none" rtlCol="0">
            <a:spAutoFit/>
          </a:bodyPr>
          <a:lstStyle/>
          <a:p>
            <a:pPr algn="l"/>
            <a:r>
              <a:rPr lang="zh-CN" altLang="en-US" sz="96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rPr>
              <a:t>枞阳县</a:t>
            </a:r>
            <a:endParaRPr lang="zh-CN" altLang="en-US" sz="96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endParaRPr>
          </a:p>
        </p:txBody>
      </p:sp>
      <p:sp>
        <p:nvSpPr>
          <p:cNvPr id="32" name="TextBox 26"/>
          <p:cNvSpPr txBox="1"/>
          <p:nvPr/>
        </p:nvSpPr>
        <p:spPr>
          <a:xfrm>
            <a:off x="2699716" y="3363996"/>
            <a:ext cx="6357620" cy="768350"/>
          </a:xfrm>
          <a:prstGeom prst="rect">
            <a:avLst/>
          </a:prstGeom>
          <a:noFill/>
        </p:spPr>
        <p:txBody>
          <a:bodyPr wrap="none" rtlCol="0">
            <a:spAutoFit/>
          </a:bodyPr>
          <a:lstStyle/>
          <a:p>
            <a:pPr algn="ctr">
              <a:buClrTx/>
              <a:buSzTx/>
              <a:buNone/>
            </a:pPr>
            <a:r>
              <a:rPr lang="zh-CN" altLang="en-US" sz="44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思源黑体 CN Normal" panose="020B0400000000000000" pitchFamily="34" charset="-122"/>
              </a:rPr>
              <a:t>政策解读及要点工作交流</a:t>
            </a:r>
            <a:endParaRPr lang="zh-CN" altLang="en-US" sz="44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思源黑体 CN Normal" panose="020B0400000000000000" pitchFamily="34" charset="-122"/>
            </a:endParaRPr>
          </a:p>
        </p:txBody>
      </p:sp>
      <p:sp>
        <p:nvSpPr>
          <p:cNvPr id="33" name="TextBox 32"/>
          <p:cNvSpPr txBox="1"/>
          <p:nvPr/>
        </p:nvSpPr>
        <p:spPr>
          <a:xfrm>
            <a:off x="6969627" y="2643758"/>
            <a:ext cx="1249680" cy="306705"/>
          </a:xfrm>
          <a:prstGeom prst="rect">
            <a:avLst/>
          </a:prstGeom>
          <a:noFill/>
        </p:spPr>
        <p:txBody>
          <a:bodyPr wrap="none" rtlCol="0">
            <a:spAutoFit/>
          </a:bodyPr>
          <a:lstStyle/>
          <a:p>
            <a:pPr algn="ctr" eaLnBrk="1" hangingPunct="1">
              <a:buFont typeface="Arial" panose="020B0604020202020204" pitchFamily="34" charset="0"/>
              <a:buNone/>
            </a:pPr>
            <a:r>
              <a:rPr lang="zh-CN" altLang="en-US" sz="14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微软雅黑" panose="020B0503020204020204" pitchFamily="34" charset="-122"/>
                <a:sym typeface="思源黑体 CN Normal" panose="020B0400000000000000" pitchFamily="34" charset="-122"/>
              </a:rPr>
              <a:t>主讲人：张阳</a:t>
            </a:r>
            <a:endParaRPr lang="zh-CN" altLang="en-US" sz="14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微软雅黑" panose="020B0503020204020204" pitchFamily="34" charset="-122"/>
              <a:sym typeface="思源黑体 CN Normal" panose="020B0400000000000000" pitchFamily="34" charset="-122"/>
            </a:endParaRPr>
          </a:p>
        </p:txBody>
      </p:sp>
      <p:pic>
        <p:nvPicPr>
          <p:cNvPr id="2" name="图片 1" descr="观知天下文化科技有限公司-02"/>
          <p:cNvPicPr>
            <a:picLocks noChangeAspect="1"/>
          </p:cNvPicPr>
          <p:nvPr userDrawn="1"/>
        </p:nvPicPr>
        <p:blipFill>
          <a:blip r:embed="rId2"/>
          <a:stretch>
            <a:fillRect/>
          </a:stretch>
        </p:blipFill>
        <p:spPr>
          <a:xfrm>
            <a:off x="7011670" y="0"/>
            <a:ext cx="2132330" cy="2132330"/>
          </a:xfrm>
          <a:prstGeom prst="rect">
            <a:avLst/>
          </a:prstGeom>
        </p:spPr>
      </p:pic>
    </p:spTree>
  </p:cSld>
  <p:clrMapOvr>
    <a:masterClrMapping/>
  </p:clrMapOvr>
  <p:transition spd="med">
    <p:random/>
  </p:transition>
  <p:timing>
    <p:tnLst>
      <p:par>
        <p:cTn id="1" dur="indefinite" restart="never" nodeType="tmRoot"/>
      </p:par>
    </p:tnLst>
    <p:bldLst>
      <p:bldP spid="10" grpId="0" animBg="1"/>
      <p:bldP spid="24"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7"/>
          <p:cNvSpPr>
            <a:spLocks noChangeAspect="1"/>
          </p:cNvSpPr>
          <p:nvPr/>
        </p:nvSpPr>
        <p:spPr bwMode="auto">
          <a:xfrm>
            <a:off x="3405252" y="1747291"/>
            <a:ext cx="2628756" cy="3560763"/>
          </a:xfrm>
          <a:custGeom>
            <a:avLst/>
            <a:gdLst>
              <a:gd name="T0" fmla="*/ 865723 w 1218"/>
              <a:gd name="T1" fmla="*/ 3561092 h 1586"/>
              <a:gd name="T2" fmla="*/ 1435676 w 1218"/>
              <a:gd name="T3" fmla="*/ 3561092 h 1586"/>
              <a:gd name="T4" fmla="*/ 1396816 w 1218"/>
              <a:gd name="T5" fmla="*/ 2847077 h 1586"/>
              <a:gd name="T6" fmla="*/ 1651567 w 1218"/>
              <a:gd name="T7" fmla="*/ 1675016 h 1586"/>
              <a:gd name="T8" fmla="*/ 2543198 w 1218"/>
              <a:gd name="T9" fmla="*/ 1675016 h 1586"/>
              <a:gd name="T10" fmla="*/ 1673156 w 1218"/>
              <a:gd name="T11" fmla="*/ 1513352 h 1586"/>
              <a:gd name="T12" fmla="*/ 2629554 w 1218"/>
              <a:gd name="T13" fmla="*/ 1030606 h 1586"/>
              <a:gd name="T14" fmla="*/ 2040171 w 1218"/>
              <a:gd name="T15" fmla="*/ 1005907 h 1586"/>
              <a:gd name="T16" fmla="*/ 2055284 w 1218"/>
              <a:gd name="T17" fmla="*/ 444575 h 1586"/>
              <a:gd name="T18" fmla="*/ 1772466 w 1218"/>
              <a:gd name="T19" fmla="*/ 1174307 h 1586"/>
              <a:gd name="T20" fmla="*/ 1364432 w 1218"/>
              <a:gd name="T21" fmla="*/ 1675016 h 1586"/>
              <a:gd name="T22" fmla="*/ 1772466 w 1218"/>
              <a:gd name="T23" fmla="*/ 467028 h 1586"/>
              <a:gd name="T24" fmla="*/ 1312618 w 1218"/>
              <a:gd name="T25" fmla="*/ 808318 h 1586"/>
              <a:gd name="T26" fmla="*/ 675739 w 1218"/>
              <a:gd name="T27" fmla="*/ 58379 h 1586"/>
              <a:gd name="T28" fmla="*/ 1167971 w 1218"/>
              <a:gd name="T29" fmla="*/ 714015 h 1586"/>
              <a:gd name="T30" fmla="*/ 693011 w 1218"/>
              <a:gd name="T31" fmla="*/ 487236 h 1586"/>
              <a:gd name="T32" fmla="*/ 243957 w 1218"/>
              <a:gd name="T33" fmla="*/ 240250 h 1586"/>
              <a:gd name="T34" fmla="*/ 693011 w 1218"/>
              <a:gd name="T35" fmla="*/ 538879 h 1586"/>
              <a:gd name="T36" fmla="*/ 1202514 w 1218"/>
              <a:gd name="T37" fmla="*/ 1005907 h 1586"/>
              <a:gd name="T38" fmla="*/ 1245692 w 1218"/>
              <a:gd name="T39" fmla="*/ 2029778 h 1586"/>
              <a:gd name="T40" fmla="*/ 813910 w 1218"/>
              <a:gd name="T41" fmla="*/ 1556013 h 1586"/>
              <a:gd name="T42" fmla="*/ 645514 w 1218"/>
              <a:gd name="T43" fmla="*/ 913849 h 1586"/>
              <a:gd name="T44" fmla="*/ 593701 w 1218"/>
              <a:gd name="T45" fmla="*/ 1454973 h 1586"/>
              <a:gd name="T46" fmla="*/ 0 w 1218"/>
              <a:gd name="T47" fmla="*/ 1486408 h 1586"/>
              <a:gd name="T48" fmla="*/ 693011 w 1218"/>
              <a:gd name="T49" fmla="*/ 1594184 h 1586"/>
              <a:gd name="T50" fmla="*/ 1107522 w 1218"/>
              <a:gd name="T51" fmla="*/ 2200423 h 1586"/>
              <a:gd name="T52" fmla="*/ 269864 w 1218"/>
              <a:gd name="T53" fmla="*/ 2330652 h 1586"/>
              <a:gd name="T54" fmla="*/ 1081615 w 1218"/>
              <a:gd name="T55" fmla="*/ 2357596 h 1586"/>
              <a:gd name="T56" fmla="*/ 865723 w 1218"/>
              <a:gd name="T57" fmla="*/ 3561092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gradFill>
            <a:gsLst>
              <a:gs pos="0">
                <a:srgbClr val="97BBD9"/>
              </a:gs>
              <a:gs pos="100000">
                <a:srgbClr val="0152A6"/>
              </a:gs>
            </a:gsLst>
            <a:lin ang="0" scaled="1"/>
          </a:gradFill>
          <a:ln>
            <a:noFill/>
          </a:ln>
        </p:spPr>
        <p:txBody>
          <a:bodyPr lIns="91214" tIns="45609" rIns="91214" bIns="45609"/>
          <a:lstStyle/>
          <a:p>
            <a:endParaRPr lang="zh-CN" altLang="en-US" sz="1400">
              <a:latin typeface="宋体" panose="02010600030101010101" pitchFamily="2" charset="-122"/>
              <a:ea typeface="宋体" panose="02010600030101010101" pitchFamily="2" charset="-122"/>
              <a:sym typeface="思源黑体 CN Normal" panose="020B0400000000000000" pitchFamily="34" charset="-122"/>
            </a:endParaRPr>
          </a:p>
        </p:txBody>
      </p:sp>
      <p:grpSp>
        <p:nvGrpSpPr>
          <p:cNvPr id="13" name="组合 12"/>
          <p:cNvGrpSpPr/>
          <p:nvPr/>
        </p:nvGrpSpPr>
        <p:grpSpPr>
          <a:xfrm>
            <a:off x="323850" y="539750"/>
            <a:ext cx="8757920" cy="2831358"/>
            <a:chOff x="518" y="2450"/>
            <a:chExt cx="14084" cy="4858"/>
          </a:xfrm>
        </p:grpSpPr>
        <p:pic>
          <p:nvPicPr>
            <p:cNvPr id="27652" name="图片 2" descr="1"/>
            <p:cNvPicPr>
              <a:picLocks noChangeAspect="1"/>
            </p:cNvPicPr>
            <p:nvPr/>
          </p:nvPicPr>
          <p:blipFill>
            <a:blip r:embed="rId1"/>
            <a:stretch>
              <a:fillRect/>
            </a:stretch>
          </p:blipFill>
          <p:spPr>
            <a:xfrm>
              <a:off x="518" y="2450"/>
              <a:ext cx="13082" cy="3790"/>
            </a:xfrm>
            <a:prstGeom prst="rect">
              <a:avLst/>
            </a:prstGeom>
            <a:noFill/>
            <a:ln w="19050" cap="flat" cmpd="sng">
              <a:solidFill>
                <a:srgbClr val="FF0000"/>
              </a:solidFill>
              <a:prstDash val="sysDash"/>
              <a:round/>
              <a:headEnd type="none" w="med" len="med"/>
              <a:tailEnd type="none" w="med" len="med"/>
            </a:ln>
          </p:spPr>
        </p:pic>
        <p:grpSp>
          <p:nvGrpSpPr>
            <p:cNvPr id="27653" name="组合 9"/>
            <p:cNvGrpSpPr/>
            <p:nvPr/>
          </p:nvGrpSpPr>
          <p:grpSpPr>
            <a:xfrm>
              <a:off x="9729" y="5844"/>
              <a:ext cx="4873" cy="1464"/>
              <a:chOff x="8903" y="2098"/>
              <a:chExt cx="4873" cy="1464"/>
            </a:xfrm>
          </p:grpSpPr>
          <p:sp>
            <p:nvSpPr>
              <p:cNvPr id="11" name="矩形 10"/>
              <p:cNvSpPr/>
              <p:nvPr/>
            </p:nvSpPr>
            <p:spPr>
              <a:xfrm>
                <a:off x="8903" y="2098"/>
                <a:ext cx="4641" cy="1464"/>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2145" strike="noStrike" noProof="1"/>
              </a:p>
            </p:txBody>
          </p:sp>
          <p:sp>
            <p:nvSpPr>
              <p:cNvPr id="38924" name="文本框 11"/>
              <p:cNvSpPr txBox="1"/>
              <p:nvPr/>
            </p:nvSpPr>
            <p:spPr>
              <a:xfrm>
                <a:off x="8903" y="2250"/>
                <a:ext cx="4873" cy="1265"/>
              </a:xfrm>
              <a:prstGeom prst="rect">
                <a:avLst/>
              </a:prstGeom>
              <a:noFill/>
              <a:ln w="9525">
                <a:noFill/>
              </a:ln>
            </p:spPr>
            <p:txBody>
              <a:bodyPr wrap="square" anchor="t">
                <a:spAutoFit/>
              </a:bodyPr>
              <a:p>
                <a:pPr fontAlgn="auto"/>
                <a:r>
                  <a:rPr lang="zh-CN" altLang="en-US" sz="1400" noProof="1">
                    <a:solidFill>
                      <a:srgbClr val="FF0000"/>
                    </a:solidFill>
                    <a:latin typeface="Calibri" panose="020F0502020204030204" charset="0"/>
                    <a:ea typeface="宋体" panose="02010600030101010101" pitchFamily="2" charset="-122"/>
                    <a:cs typeface="+mn-cs"/>
                  </a:rPr>
                  <a:t>国务院办公厅关于印发</a:t>
                </a:r>
                <a:r>
                  <a:rPr lang="en-US" altLang="zh-CN" sz="1400" noProof="1">
                    <a:solidFill>
                      <a:srgbClr val="FF0000"/>
                    </a:solidFill>
                    <a:latin typeface="Calibri" panose="020F0502020204030204" charset="0"/>
                    <a:ea typeface="宋体" panose="02010600030101010101" pitchFamily="2" charset="-122"/>
                    <a:cs typeface="+mn-cs"/>
                  </a:rPr>
                  <a:t>2017</a:t>
                </a:r>
                <a:r>
                  <a:rPr lang="zh-CN" altLang="en-US" sz="1400" noProof="1">
                    <a:solidFill>
                      <a:srgbClr val="FF0000"/>
                    </a:solidFill>
                    <a:latin typeface="Calibri" panose="020F0502020204030204" charset="0"/>
                    <a:ea typeface="宋体" panose="02010600030101010101" pitchFamily="2" charset="-122"/>
                    <a:cs typeface="+mn-cs"/>
                  </a:rPr>
                  <a:t>年政务公开工作要点的通知</a:t>
                </a:r>
                <a:endParaRPr lang="zh-CN" altLang="en-US" sz="1400" noProof="1">
                  <a:solidFill>
                    <a:srgbClr val="FF0000"/>
                  </a:solidFill>
                  <a:latin typeface="Calibri" panose="020F0502020204030204" charset="0"/>
                  <a:ea typeface="宋体" panose="02010600030101010101" pitchFamily="2" charset="-122"/>
                </a:endParaRPr>
              </a:p>
              <a:p>
                <a:pPr fontAlgn="auto"/>
                <a:r>
                  <a:rPr lang="zh-CN" altLang="en-US" sz="1400" noProof="1">
                    <a:solidFill>
                      <a:srgbClr val="FF0000"/>
                    </a:solidFill>
                    <a:latin typeface="Calibri" panose="020F0502020204030204" charset="0"/>
                    <a:ea typeface="宋体" panose="02010600030101010101" pitchFamily="2" charset="-122"/>
                    <a:cs typeface="+mn-cs"/>
                  </a:rPr>
                  <a:t>（国办发〔2017〕24号）</a:t>
                </a:r>
                <a:endParaRPr lang="zh-CN" altLang="en-US" sz="1400" noProof="1">
                  <a:solidFill>
                    <a:srgbClr val="FF0000"/>
                  </a:solidFill>
                  <a:latin typeface="Calibri" panose="020F0502020204030204" charset="0"/>
                  <a:ea typeface="宋体" panose="02010600030101010101" pitchFamily="2" charset="-122"/>
                </a:endParaRPr>
              </a:p>
            </p:txBody>
          </p:sp>
        </p:grpSp>
      </p:grpSp>
      <p:sp>
        <p:nvSpPr>
          <p:cNvPr id="2" name="矩形 1"/>
          <p:cNvSpPr/>
          <p:nvPr/>
        </p:nvSpPr>
        <p:spPr>
          <a:xfrm>
            <a:off x="31750" y="6365875"/>
            <a:ext cx="1597025" cy="411163"/>
          </a:xfrm>
          <a:prstGeom prst="rect">
            <a:avLst/>
          </a:prstGeom>
        </p:spPr>
        <p:style>
          <a:lnRef idx="1">
            <a:schemeClr val="dk1"/>
          </a:lnRef>
          <a:fillRef idx="2">
            <a:schemeClr val="dk1"/>
          </a:fillRef>
          <a:effectRef idx="1">
            <a:schemeClr val="dk1"/>
          </a:effectRef>
          <a:fontRef idx="minor">
            <a:schemeClr val="dk1"/>
          </a:fontRef>
        </p:style>
        <p:txBody>
          <a:bodyPr rtlCol="0" anchor="ctr"/>
          <a:p>
            <a:pPr algn="ctr" fontAlgn="auto"/>
            <a:r>
              <a:rPr lang="zh-CN" altLang="en-US" strike="noStrike" noProof="1"/>
              <a:t>公开依据</a:t>
            </a:r>
            <a:endParaRPr lang="zh-CN" altLang="en-US" strike="noStrike" noProof="1"/>
          </a:p>
        </p:txBody>
      </p:sp>
      <p:sp>
        <p:nvSpPr>
          <p:cNvPr id="3" name="矩形 2"/>
          <p:cNvSpPr/>
          <p:nvPr/>
        </p:nvSpPr>
        <p:spPr>
          <a:xfrm>
            <a:off x="158750" y="6492875"/>
            <a:ext cx="1597025" cy="411163"/>
          </a:xfrm>
          <a:prstGeom prst="rect">
            <a:avLst/>
          </a:prstGeom>
        </p:spPr>
        <p:style>
          <a:lnRef idx="1">
            <a:schemeClr val="dk1"/>
          </a:lnRef>
          <a:fillRef idx="2">
            <a:schemeClr val="dk1"/>
          </a:fillRef>
          <a:effectRef idx="1">
            <a:schemeClr val="dk1"/>
          </a:effectRef>
          <a:fontRef idx="minor">
            <a:schemeClr val="dk1"/>
          </a:fontRef>
        </p:style>
        <p:txBody>
          <a:bodyPr rtlCol="0" anchor="ctr"/>
          <a:p>
            <a:pPr algn="ctr" fontAlgn="auto"/>
            <a:r>
              <a:rPr lang="zh-CN" altLang="en-US" strike="noStrike" noProof="1"/>
              <a:t>公开依据</a:t>
            </a:r>
            <a:endParaRPr lang="zh-CN" altLang="en-US" strike="noStrike" noProof="1"/>
          </a:p>
        </p:txBody>
      </p:sp>
      <p:sp>
        <p:nvSpPr>
          <p:cNvPr id="4" name="圆角矩形 3"/>
          <p:cNvSpPr/>
          <p:nvPr/>
        </p:nvSpPr>
        <p:spPr>
          <a:xfrm>
            <a:off x="104140" y="4730115"/>
            <a:ext cx="1524635" cy="41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公开</a:t>
            </a:r>
            <a:r>
              <a:rPr lang="zh-CN" altLang="en-US"/>
              <a:t>依据</a:t>
            </a:r>
            <a:endParaRPr lang="zh-CN" altLang="en-US"/>
          </a:p>
        </p:txBody>
      </p:sp>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7"/>
          <p:cNvSpPr>
            <a:spLocks noChangeAspect="1"/>
          </p:cNvSpPr>
          <p:nvPr/>
        </p:nvSpPr>
        <p:spPr bwMode="auto">
          <a:xfrm>
            <a:off x="3405252" y="1747291"/>
            <a:ext cx="2628756" cy="3560763"/>
          </a:xfrm>
          <a:custGeom>
            <a:avLst/>
            <a:gdLst>
              <a:gd name="T0" fmla="*/ 865723 w 1218"/>
              <a:gd name="T1" fmla="*/ 3561092 h 1586"/>
              <a:gd name="T2" fmla="*/ 1435676 w 1218"/>
              <a:gd name="T3" fmla="*/ 3561092 h 1586"/>
              <a:gd name="T4" fmla="*/ 1396816 w 1218"/>
              <a:gd name="T5" fmla="*/ 2847077 h 1586"/>
              <a:gd name="T6" fmla="*/ 1651567 w 1218"/>
              <a:gd name="T7" fmla="*/ 1675016 h 1586"/>
              <a:gd name="T8" fmla="*/ 2543198 w 1218"/>
              <a:gd name="T9" fmla="*/ 1675016 h 1586"/>
              <a:gd name="T10" fmla="*/ 1673156 w 1218"/>
              <a:gd name="T11" fmla="*/ 1513352 h 1586"/>
              <a:gd name="T12" fmla="*/ 2629554 w 1218"/>
              <a:gd name="T13" fmla="*/ 1030606 h 1586"/>
              <a:gd name="T14" fmla="*/ 2040171 w 1218"/>
              <a:gd name="T15" fmla="*/ 1005907 h 1586"/>
              <a:gd name="T16" fmla="*/ 2055284 w 1218"/>
              <a:gd name="T17" fmla="*/ 444575 h 1586"/>
              <a:gd name="T18" fmla="*/ 1772466 w 1218"/>
              <a:gd name="T19" fmla="*/ 1174307 h 1586"/>
              <a:gd name="T20" fmla="*/ 1364432 w 1218"/>
              <a:gd name="T21" fmla="*/ 1675016 h 1586"/>
              <a:gd name="T22" fmla="*/ 1772466 w 1218"/>
              <a:gd name="T23" fmla="*/ 467028 h 1586"/>
              <a:gd name="T24" fmla="*/ 1312618 w 1218"/>
              <a:gd name="T25" fmla="*/ 808318 h 1586"/>
              <a:gd name="T26" fmla="*/ 675739 w 1218"/>
              <a:gd name="T27" fmla="*/ 58379 h 1586"/>
              <a:gd name="T28" fmla="*/ 1167971 w 1218"/>
              <a:gd name="T29" fmla="*/ 714015 h 1586"/>
              <a:gd name="T30" fmla="*/ 693011 w 1218"/>
              <a:gd name="T31" fmla="*/ 487236 h 1586"/>
              <a:gd name="T32" fmla="*/ 243957 w 1218"/>
              <a:gd name="T33" fmla="*/ 240250 h 1586"/>
              <a:gd name="T34" fmla="*/ 693011 w 1218"/>
              <a:gd name="T35" fmla="*/ 538879 h 1586"/>
              <a:gd name="T36" fmla="*/ 1202514 w 1218"/>
              <a:gd name="T37" fmla="*/ 1005907 h 1586"/>
              <a:gd name="T38" fmla="*/ 1245692 w 1218"/>
              <a:gd name="T39" fmla="*/ 2029778 h 1586"/>
              <a:gd name="T40" fmla="*/ 813910 w 1218"/>
              <a:gd name="T41" fmla="*/ 1556013 h 1586"/>
              <a:gd name="T42" fmla="*/ 645514 w 1218"/>
              <a:gd name="T43" fmla="*/ 913849 h 1586"/>
              <a:gd name="T44" fmla="*/ 593701 w 1218"/>
              <a:gd name="T45" fmla="*/ 1454973 h 1586"/>
              <a:gd name="T46" fmla="*/ 0 w 1218"/>
              <a:gd name="T47" fmla="*/ 1486408 h 1586"/>
              <a:gd name="T48" fmla="*/ 693011 w 1218"/>
              <a:gd name="T49" fmla="*/ 1594184 h 1586"/>
              <a:gd name="T50" fmla="*/ 1107522 w 1218"/>
              <a:gd name="T51" fmla="*/ 2200423 h 1586"/>
              <a:gd name="T52" fmla="*/ 269864 w 1218"/>
              <a:gd name="T53" fmla="*/ 2330652 h 1586"/>
              <a:gd name="T54" fmla="*/ 1081615 w 1218"/>
              <a:gd name="T55" fmla="*/ 2357596 h 1586"/>
              <a:gd name="T56" fmla="*/ 865723 w 1218"/>
              <a:gd name="T57" fmla="*/ 3561092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gradFill>
            <a:gsLst>
              <a:gs pos="0">
                <a:srgbClr val="97BBD9"/>
              </a:gs>
              <a:gs pos="100000">
                <a:srgbClr val="0152A6"/>
              </a:gs>
            </a:gsLst>
            <a:lin ang="0" scaled="1"/>
          </a:gradFill>
          <a:ln>
            <a:noFill/>
          </a:ln>
        </p:spPr>
        <p:txBody>
          <a:bodyPr lIns="91214" tIns="45609" rIns="91214" bIns="45609"/>
          <a:lstStyle/>
          <a:p>
            <a:endParaRPr lang="zh-CN" altLang="en-US" sz="1400">
              <a:latin typeface="宋体" panose="02010600030101010101" pitchFamily="2" charset="-122"/>
              <a:ea typeface="宋体" panose="02010600030101010101" pitchFamily="2" charset="-122"/>
              <a:sym typeface="思源黑体 CN Normal" panose="020B0400000000000000" pitchFamily="34" charset="-122"/>
            </a:endParaRPr>
          </a:p>
        </p:txBody>
      </p:sp>
      <p:pic>
        <p:nvPicPr>
          <p:cNvPr id="3" name="图片 2"/>
          <p:cNvPicPr>
            <a:picLocks noChangeAspect="1"/>
          </p:cNvPicPr>
          <p:nvPr/>
        </p:nvPicPr>
        <p:blipFill>
          <a:blip r:embed="rId1"/>
          <a:stretch>
            <a:fillRect/>
          </a:stretch>
        </p:blipFill>
        <p:spPr>
          <a:xfrm>
            <a:off x="899795" y="411163"/>
            <a:ext cx="6832600" cy="3057525"/>
          </a:xfrm>
          <a:prstGeom prst="rect">
            <a:avLst/>
          </a:prstGeom>
          <a:noFill/>
          <a:ln w="9525" cap="flat" cmpd="sng">
            <a:solidFill>
              <a:schemeClr val="accent1"/>
            </a:solidFill>
            <a:prstDash val="solid"/>
            <a:round/>
            <a:headEnd type="none" w="med" len="med"/>
            <a:tailEnd type="none" w="med" len="med"/>
          </a:ln>
        </p:spPr>
      </p:pic>
      <p:sp>
        <p:nvSpPr>
          <p:cNvPr id="10" name="矩形 9"/>
          <p:cNvSpPr/>
          <p:nvPr/>
        </p:nvSpPr>
        <p:spPr>
          <a:xfrm>
            <a:off x="5076190" y="3291840"/>
            <a:ext cx="3382963" cy="737235"/>
          </a:xfrm>
          <a:prstGeom prst="rect">
            <a:avLst/>
          </a:prstGeom>
          <a:solidFill>
            <a:schemeClr val="bg1"/>
          </a:solidFill>
          <a:ln>
            <a:solidFill>
              <a:srgbClr val="FF0000"/>
            </a:solidFill>
          </a:ln>
        </p:spPr>
        <p:txBody>
          <a:bodyPr wrap="square">
            <a:spAutoFit/>
          </a:bodyPr>
          <a:p>
            <a:pPr fontAlgn="auto"/>
            <a:r>
              <a:rPr altLang="zh-CN" sz="1400" strike="noStrike" noProof="1" dirty="0">
                <a:solidFill>
                  <a:srgbClr val="FF0000"/>
                </a:solidFill>
                <a:latin typeface="+mn-lt"/>
                <a:ea typeface="+mn-ea"/>
                <a:cs typeface="+mn-cs"/>
              </a:rPr>
              <a:t>国务院办公厅关于印发2018年政务公开工作要点的通知</a:t>
            </a:r>
            <a:endParaRPr altLang="zh-CN" sz="1400" strike="noStrike" noProof="1" dirty="0">
              <a:solidFill>
                <a:srgbClr val="FF0000"/>
              </a:solidFill>
            </a:endParaRPr>
          </a:p>
          <a:p>
            <a:pPr fontAlgn="auto"/>
            <a:r>
              <a:rPr lang="zh-CN" sz="1400" strike="noStrike" noProof="1" dirty="0">
                <a:solidFill>
                  <a:srgbClr val="FF0000"/>
                </a:solidFill>
                <a:latin typeface="+mn-lt"/>
                <a:ea typeface="+mn-ea"/>
                <a:cs typeface="+mn-cs"/>
              </a:rPr>
              <a:t>（国办发〔2018〕23号）</a:t>
            </a:r>
            <a:endParaRPr lang="zh-CN" sz="1400" strike="noStrike" noProof="1" dirty="0">
              <a:solidFill>
                <a:srgbClr val="FF0000"/>
              </a:solidFill>
            </a:endParaRPr>
          </a:p>
        </p:txBody>
      </p:sp>
      <p:sp>
        <p:nvSpPr>
          <p:cNvPr id="4" name="矩形 3"/>
          <p:cNvSpPr/>
          <p:nvPr/>
        </p:nvSpPr>
        <p:spPr>
          <a:xfrm>
            <a:off x="31750" y="6365875"/>
            <a:ext cx="1597025" cy="411163"/>
          </a:xfrm>
          <a:prstGeom prst="rect">
            <a:avLst/>
          </a:prstGeom>
        </p:spPr>
        <p:style>
          <a:lnRef idx="1">
            <a:schemeClr val="dk1"/>
          </a:lnRef>
          <a:fillRef idx="2">
            <a:schemeClr val="dk1"/>
          </a:fillRef>
          <a:effectRef idx="1">
            <a:schemeClr val="dk1"/>
          </a:effectRef>
          <a:fontRef idx="minor">
            <a:schemeClr val="dk1"/>
          </a:fontRef>
        </p:style>
        <p:txBody>
          <a:bodyPr rtlCol="0" anchor="ctr"/>
          <a:p>
            <a:pPr algn="ctr" fontAlgn="auto"/>
            <a:r>
              <a:rPr lang="zh-CN" altLang="en-US" strike="noStrike" noProof="1"/>
              <a:t>公开依据</a:t>
            </a:r>
            <a:endParaRPr lang="zh-CN" altLang="en-US" strike="noStrike" noProof="1"/>
          </a:p>
        </p:txBody>
      </p:sp>
      <p:sp>
        <p:nvSpPr>
          <p:cNvPr id="5" name="圆角矩形 4"/>
          <p:cNvSpPr/>
          <p:nvPr/>
        </p:nvSpPr>
        <p:spPr>
          <a:xfrm>
            <a:off x="104140" y="4730115"/>
            <a:ext cx="1524635" cy="41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公开</a:t>
            </a:r>
            <a:r>
              <a:rPr lang="zh-CN" altLang="en-US"/>
              <a:t>依据</a:t>
            </a:r>
            <a:endParaRPr lang="zh-CN" altLang="en-US"/>
          </a:p>
        </p:txBody>
      </p:sp>
    </p:spTree>
  </p:cSld>
  <p:clrMapOvr>
    <a:masterClrMapping/>
  </p:clrMapOvr>
  <p:transition spd="med">
    <p:random/>
  </p:transition>
  <p:timing>
    <p:tnLst>
      <p:par>
        <p:cTn id="1" dur="indefinite" restart="never" nodeType="tmRoot"/>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7"/>
          <p:cNvSpPr>
            <a:spLocks noChangeAspect="1"/>
          </p:cNvSpPr>
          <p:nvPr/>
        </p:nvSpPr>
        <p:spPr bwMode="auto">
          <a:xfrm>
            <a:off x="3405252" y="1747291"/>
            <a:ext cx="2628756" cy="3560763"/>
          </a:xfrm>
          <a:custGeom>
            <a:avLst/>
            <a:gdLst>
              <a:gd name="T0" fmla="*/ 865723 w 1218"/>
              <a:gd name="T1" fmla="*/ 3561092 h 1586"/>
              <a:gd name="T2" fmla="*/ 1435676 w 1218"/>
              <a:gd name="T3" fmla="*/ 3561092 h 1586"/>
              <a:gd name="T4" fmla="*/ 1396816 w 1218"/>
              <a:gd name="T5" fmla="*/ 2847077 h 1586"/>
              <a:gd name="T6" fmla="*/ 1651567 w 1218"/>
              <a:gd name="T7" fmla="*/ 1675016 h 1586"/>
              <a:gd name="T8" fmla="*/ 2543198 w 1218"/>
              <a:gd name="T9" fmla="*/ 1675016 h 1586"/>
              <a:gd name="T10" fmla="*/ 1673156 w 1218"/>
              <a:gd name="T11" fmla="*/ 1513352 h 1586"/>
              <a:gd name="T12" fmla="*/ 2629554 w 1218"/>
              <a:gd name="T13" fmla="*/ 1030606 h 1586"/>
              <a:gd name="T14" fmla="*/ 2040171 w 1218"/>
              <a:gd name="T15" fmla="*/ 1005907 h 1586"/>
              <a:gd name="T16" fmla="*/ 2055284 w 1218"/>
              <a:gd name="T17" fmla="*/ 444575 h 1586"/>
              <a:gd name="T18" fmla="*/ 1772466 w 1218"/>
              <a:gd name="T19" fmla="*/ 1174307 h 1586"/>
              <a:gd name="T20" fmla="*/ 1364432 w 1218"/>
              <a:gd name="T21" fmla="*/ 1675016 h 1586"/>
              <a:gd name="T22" fmla="*/ 1772466 w 1218"/>
              <a:gd name="T23" fmla="*/ 467028 h 1586"/>
              <a:gd name="T24" fmla="*/ 1312618 w 1218"/>
              <a:gd name="T25" fmla="*/ 808318 h 1586"/>
              <a:gd name="T26" fmla="*/ 675739 w 1218"/>
              <a:gd name="T27" fmla="*/ 58379 h 1586"/>
              <a:gd name="T28" fmla="*/ 1167971 w 1218"/>
              <a:gd name="T29" fmla="*/ 714015 h 1586"/>
              <a:gd name="T30" fmla="*/ 693011 w 1218"/>
              <a:gd name="T31" fmla="*/ 487236 h 1586"/>
              <a:gd name="T32" fmla="*/ 243957 w 1218"/>
              <a:gd name="T33" fmla="*/ 240250 h 1586"/>
              <a:gd name="T34" fmla="*/ 693011 w 1218"/>
              <a:gd name="T35" fmla="*/ 538879 h 1586"/>
              <a:gd name="T36" fmla="*/ 1202514 w 1218"/>
              <a:gd name="T37" fmla="*/ 1005907 h 1586"/>
              <a:gd name="T38" fmla="*/ 1245692 w 1218"/>
              <a:gd name="T39" fmla="*/ 2029778 h 1586"/>
              <a:gd name="T40" fmla="*/ 813910 w 1218"/>
              <a:gd name="T41" fmla="*/ 1556013 h 1586"/>
              <a:gd name="T42" fmla="*/ 645514 w 1218"/>
              <a:gd name="T43" fmla="*/ 913849 h 1586"/>
              <a:gd name="T44" fmla="*/ 593701 w 1218"/>
              <a:gd name="T45" fmla="*/ 1454973 h 1586"/>
              <a:gd name="T46" fmla="*/ 0 w 1218"/>
              <a:gd name="T47" fmla="*/ 1486408 h 1586"/>
              <a:gd name="T48" fmla="*/ 693011 w 1218"/>
              <a:gd name="T49" fmla="*/ 1594184 h 1586"/>
              <a:gd name="T50" fmla="*/ 1107522 w 1218"/>
              <a:gd name="T51" fmla="*/ 2200423 h 1586"/>
              <a:gd name="T52" fmla="*/ 269864 w 1218"/>
              <a:gd name="T53" fmla="*/ 2330652 h 1586"/>
              <a:gd name="T54" fmla="*/ 1081615 w 1218"/>
              <a:gd name="T55" fmla="*/ 2357596 h 1586"/>
              <a:gd name="T56" fmla="*/ 865723 w 1218"/>
              <a:gd name="T57" fmla="*/ 3561092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gradFill>
            <a:gsLst>
              <a:gs pos="0">
                <a:srgbClr val="97BBD9"/>
              </a:gs>
              <a:gs pos="100000">
                <a:srgbClr val="0152A6"/>
              </a:gs>
            </a:gsLst>
            <a:lin ang="0" scaled="1"/>
          </a:gradFill>
          <a:ln>
            <a:noFill/>
          </a:ln>
        </p:spPr>
        <p:txBody>
          <a:bodyPr lIns="91214" tIns="45609" rIns="91214" bIns="45609"/>
          <a:lstStyle/>
          <a:p>
            <a:endParaRPr lang="zh-CN" altLang="en-US" sz="1400">
              <a:latin typeface="宋体" panose="02010600030101010101" pitchFamily="2" charset="-122"/>
              <a:ea typeface="宋体" panose="02010600030101010101" pitchFamily="2" charset="-122"/>
              <a:sym typeface="思源黑体 CN Normal" panose="020B0400000000000000" pitchFamily="34" charset="-122"/>
            </a:endParaRPr>
          </a:p>
        </p:txBody>
      </p:sp>
      <p:pic>
        <p:nvPicPr>
          <p:cNvPr id="4" name="图片 3"/>
          <p:cNvPicPr>
            <a:picLocks noChangeAspect="1"/>
          </p:cNvPicPr>
          <p:nvPr/>
        </p:nvPicPr>
        <p:blipFill>
          <a:blip r:embed="rId1"/>
          <a:stretch>
            <a:fillRect/>
          </a:stretch>
        </p:blipFill>
        <p:spPr>
          <a:xfrm>
            <a:off x="1548130" y="123825"/>
            <a:ext cx="5319395" cy="4901565"/>
          </a:xfrm>
          <a:prstGeom prst="rect">
            <a:avLst/>
          </a:prstGeom>
          <a:noFill/>
          <a:ln w="9525" cap="flat" cmpd="sng">
            <a:solidFill>
              <a:schemeClr val="accent1"/>
            </a:solidFill>
            <a:prstDash val="solid"/>
            <a:round/>
            <a:headEnd type="none" w="med" len="med"/>
            <a:tailEnd type="none" w="med" len="med"/>
          </a:ln>
        </p:spPr>
      </p:pic>
      <p:sp>
        <p:nvSpPr>
          <p:cNvPr id="5" name="矩形 4"/>
          <p:cNvSpPr/>
          <p:nvPr/>
        </p:nvSpPr>
        <p:spPr>
          <a:xfrm>
            <a:off x="5507673" y="2715578"/>
            <a:ext cx="3384550" cy="737235"/>
          </a:xfrm>
          <a:prstGeom prst="rect">
            <a:avLst/>
          </a:prstGeom>
          <a:solidFill>
            <a:schemeClr val="bg1"/>
          </a:solidFill>
          <a:ln>
            <a:solidFill>
              <a:srgbClr val="FF0000"/>
            </a:solidFill>
          </a:ln>
        </p:spPr>
        <p:txBody>
          <a:bodyPr wrap="square">
            <a:spAutoFit/>
          </a:bodyPr>
          <a:p>
            <a:pPr fontAlgn="auto"/>
            <a:r>
              <a:rPr altLang="zh-CN" sz="1400" strike="noStrike" noProof="1" dirty="0">
                <a:solidFill>
                  <a:srgbClr val="FF0000"/>
                </a:solidFill>
                <a:latin typeface="+mn-lt"/>
                <a:ea typeface="+mn-ea"/>
                <a:cs typeface="+mn-cs"/>
              </a:rPr>
              <a:t>国务院办公厅关于印发2019年政务公开工作要点的通知</a:t>
            </a:r>
            <a:endParaRPr altLang="zh-CN" sz="1400" strike="noStrike" noProof="1" dirty="0">
              <a:solidFill>
                <a:srgbClr val="FF0000"/>
              </a:solidFill>
            </a:endParaRPr>
          </a:p>
          <a:p>
            <a:pPr fontAlgn="auto"/>
            <a:r>
              <a:rPr lang="zh-CN" sz="1400" strike="noStrike" noProof="1" dirty="0">
                <a:solidFill>
                  <a:srgbClr val="FF0000"/>
                </a:solidFill>
                <a:latin typeface="+mn-lt"/>
                <a:ea typeface="+mn-ea"/>
                <a:cs typeface="+mn-cs"/>
              </a:rPr>
              <a:t>（国办发〔2019〕14号）</a:t>
            </a:r>
            <a:endParaRPr lang="zh-CN" sz="1400" strike="noStrike" noProof="1" dirty="0">
              <a:solidFill>
                <a:srgbClr val="FF0000"/>
              </a:solidFill>
            </a:endParaRPr>
          </a:p>
        </p:txBody>
      </p:sp>
      <p:sp>
        <p:nvSpPr>
          <p:cNvPr id="2" name="圆角矩形 1"/>
          <p:cNvSpPr/>
          <p:nvPr/>
        </p:nvSpPr>
        <p:spPr>
          <a:xfrm>
            <a:off x="104140" y="4730115"/>
            <a:ext cx="1524635" cy="41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公开</a:t>
            </a:r>
            <a:r>
              <a:rPr lang="zh-CN" altLang="en-US"/>
              <a:t>依据</a:t>
            </a:r>
            <a:endParaRPr lang="zh-CN" altLang="en-US"/>
          </a:p>
        </p:txBody>
      </p:sp>
    </p:spTree>
  </p:cSld>
  <p:clrMapOvr>
    <a:masterClrMapping/>
  </p:clrMapOvr>
  <p:transition spd="med">
    <p:random/>
  </p:transition>
  <p:timing>
    <p:tnLst>
      <p:par>
        <p:cTn id="1" dur="indefinite" restart="never" nodeType="tmRoot"/>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7"/>
          <p:cNvSpPr>
            <a:spLocks noChangeAspect="1"/>
          </p:cNvSpPr>
          <p:nvPr/>
        </p:nvSpPr>
        <p:spPr bwMode="auto">
          <a:xfrm>
            <a:off x="3405252" y="1747291"/>
            <a:ext cx="2628756" cy="3560763"/>
          </a:xfrm>
          <a:custGeom>
            <a:avLst/>
            <a:gdLst>
              <a:gd name="T0" fmla="*/ 865723 w 1218"/>
              <a:gd name="T1" fmla="*/ 3561092 h 1586"/>
              <a:gd name="T2" fmla="*/ 1435676 w 1218"/>
              <a:gd name="T3" fmla="*/ 3561092 h 1586"/>
              <a:gd name="T4" fmla="*/ 1396816 w 1218"/>
              <a:gd name="T5" fmla="*/ 2847077 h 1586"/>
              <a:gd name="T6" fmla="*/ 1651567 w 1218"/>
              <a:gd name="T7" fmla="*/ 1675016 h 1586"/>
              <a:gd name="T8" fmla="*/ 2543198 w 1218"/>
              <a:gd name="T9" fmla="*/ 1675016 h 1586"/>
              <a:gd name="T10" fmla="*/ 1673156 w 1218"/>
              <a:gd name="T11" fmla="*/ 1513352 h 1586"/>
              <a:gd name="T12" fmla="*/ 2629554 w 1218"/>
              <a:gd name="T13" fmla="*/ 1030606 h 1586"/>
              <a:gd name="T14" fmla="*/ 2040171 w 1218"/>
              <a:gd name="T15" fmla="*/ 1005907 h 1586"/>
              <a:gd name="T16" fmla="*/ 2055284 w 1218"/>
              <a:gd name="T17" fmla="*/ 444575 h 1586"/>
              <a:gd name="T18" fmla="*/ 1772466 w 1218"/>
              <a:gd name="T19" fmla="*/ 1174307 h 1586"/>
              <a:gd name="T20" fmla="*/ 1364432 w 1218"/>
              <a:gd name="T21" fmla="*/ 1675016 h 1586"/>
              <a:gd name="T22" fmla="*/ 1772466 w 1218"/>
              <a:gd name="T23" fmla="*/ 467028 h 1586"/>
              <a:gd name="T24" fmla="*/ 1312618 w 1218"/>
              <a:gd name="T25" fmla="*/ 808318 h 1586"/>
              <a:gd name="T26" fmla="*/ 675739 w 1218"/>
              <a:gd name="T27" fmla="*/ 58379 h 1586"/>
              <a:gd name="T28" fmla="*/ 1167971 w 1218"/>
              <a:gd name="T29" fmla="*/ 714015 h 1586"/>
              <a:gd name="T30" fmla="*/ 693011 w 1218"/>
              <a:gd name="T31" fmla="*/ 487236 h 1586"/>
              <a:gd name="T32" fmla="*/ 243957 w 1218"/>
              <a:gd name="T33" fmla="*/ 240250 h 1586"/>
              <a:gd name="T34" fmla="*/ 693011 w 1218"/>
              <a:gd name="T35" fmla="*/ 538879 h 1586"/>
              <a:gd name="T36" fmla="*/ 1202514 w 1218"/>
              <a:gd name="T37" fmla="*/ 1005907 h 1586"/>
              <a:gd name="T38" fmla="*/ 1245692 w 1218"/>
              <a:gd name="T39" fmla="*/ 2029778 h 1586"/>
              <a:gd name="T40" fmla="*/ 813910 w 1218"/>
              <a:gd name="T41" fmla="*/ 1556013 h 1586"/>
              <a:gd name="T42" fmla="*/ 645514 w 1218"/>
              <a:gd name="T43" fmla="*/ 913849 h 1586"/>
              <a:gd name="T44" fmla="*/ 593701 w 1218"/>
              <a:gd name="T45" fmla="*/ 1454973 h 1586"/>
              <a:gd name="T46" fmla="*/ 0 w 1218"/>
              <a:gd name="T47" fmla="*/ 1486408 h 1586"/>
              <a:gd name="T48" fmla="*/ 693011 w 1218"/>
              <a:gd name="T49" fmla="*/ 1594184 h 1586"/>
              <a:gd name="T50" fmla="*/ 1107522 w 1218"/>
              <a:gd name="T51" fmla="*/ 2200423 h 1586"/>
              <a:gd name="T52" fmla="*/ 269864 w 1218"/>
              <a:gd name="T53" fmla="*/ 2330652 h 1586"/>
              <a:gd name="T54" fmla="*/ 1081615 w 1218"/>
              <a:gd name="T55" fmla="*/ 2357596 h 1586"/>
              <a:gd name="T56" fmla="*/ 865723 w 1218"/>
              <a:gd name="T57" fmla="*/ 3561092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gradFill>
            <a:gsLst>
              <a:gs pos="0">
                <a:srgbClr val="97BBD9"/>
              </a:gs>
              <a:gs pos="100000">
                <a:srgbClr val="0152A6"/>
              </a:gs>
            </a:gsLst>
            <a:lin ang="0" scaled="1"/>
          </a:gradFill>
          <a:ln>
            <a:noFill/>
          </a:ln>
        </p:spPr>
        <p:txBody>
          <a:bodyPr lIns="91214" tIns="45609" rIns="91214" bIns="45609"/>
          <a:lstStyle/>
          <a:p>
            <a:endParaRPr lang="zh-CN" altLang="en-US" sz="1400">
              <a:latin typeface="宋体" panose="02010600030101010101" pitchFamily="2" charset="-122"/>
              <a:ea typeface="宋体" panose="02010600030101010101" pitchFamily="2" charset="-122"/>
              <a:sym typeface="思源黑体 CN Normal" panose="020B0400000000000000" pitchFamily="34" charset="-122"/>
            </a:endParaRPr>
          </a:p>
        </p:txBody>
      </p:sp>
      <p:sp>
        <p:nvSpPr>
          <p:cNvPr id="10" name="矩形 9"/>
          <p:cNvSpPr/>
          <p:nvPr/>
        </p:nvSpPr>
        <p:spPr>
          <a:xfrm>
            <a:off x="3131820" y="3724275"/>
            <a:ext cx="3382963" cy="737235"/>
          </a:xfrm>
          <a:prstGeom prst="rect">
            <a:avLst/>
          </a:prstGeom>
          <a:solidFill>
            <a:schemeClr val="bg1"/>
          </a:solidFill>
          <a:ln>
            <a:solidFill>
              <a:srgbClr val="FF0000"/>
            </a:solidFill>
          </a:ln>
        </p:spPr>
        <p:txBody>
          <a:bodyPr wrap="square">
            <a:spAutoFit/>
          </a:bodyPr>
          <a:p>
            <a:pPr fontAlgn="auto"/>
            <a:r>
              <a:rPr altLang="zh-CN" sz="1400" strike="noStrike" noProof="1" dirty="0">
                <a:solidFill>
                  <a:srgbClr val="FF0000"/>
                </a:solidFill>
                <a:latin typeface="+mn-lt"/>
                <a:ea typeface="+mn-ea"/>
                <a:cs typeface="+mn-cs"/>
              </a:rPr>
              <a:t>国务院办公厅关于印发20</a:t>
            </a:r>
            <a:r>
              <a:rPr lang="en-US" sz="1400" strike="noStrike" noProof="1" dirty="0">
                <a:solidFill>
                  <a:srgbClr val="FF0000"/>
                </a:solidFill>
                <a:latin typeface="+mn-lt"/>
                <a:ea typeface="+mn-ea"/>
                <a:cs typeface="+mn-cs"/>
              </a:rPr>
              <a:t>20</a:t>
            </a:r>
            <a:r>
              <a:rPr altLang="zh-CN" sz="1400" strike="noStrike" noProof="1" dirty="0">
                <a:solidFill>
                  <a:srgbClr val="FF0000"/>
                </a:solidFill>
                <a:latin typeface="+mn-lt"/>
                <a:ea typeface="+mn-ea"/>
                <a:cs typeface="+mn-cs"/>
              </a:rPr>
              <a:t>年政务公开工作要点的通知</a:t>
            </a:r>
            <a:endParaRPr altLang="zh-CN" sz="1400" strike="noStrike" noProof="1" dirty="0">
              <a:solidFill>
                <a:srgbClr val="FF0000"/>
              </a:solidFill>
            </a:endParaRPr>
          </a:p>
          <a:p>
            <a:pPr fontAlgn="auto"/>
            <a:r>
              <a:rPr lang="zh-CN" sz="1400" dirty="0">
                <a:solidFill>
                  <a:srgbClr val="FF0000"/>
                </a:solidFill>
                <a:sym typeface="+mn-ea"/>
              </a:rPr>
              <a:t>（</a:t>
            </a:r>
            <a:r>
              <a:rPr altLang="zh-CN" sz="1400" dirty="0">
                <a:solidFill>
                  <a:srgbClr val="FF0000"/>
                </a:solidFill>
                <a:sym typeface="+mn-ea"/>
              </a:rPr>
              <a:t>国办发〔2020〕17号</a:t>
            </a:r>
            <a:r>
              <a:rPr lang="zh-CN" sz="1400" dirty="0">
                <a:solidFill>
                  <a:srgbClr val="FF0000"/>
                </a:solidFill>
                <a:sym typeface="+mn-ea"/>
              </a:rPr>
              <a:t>）</a:t>
            </a:r>
            <a:endParaRPr lang="zh-CN" sz="1400" strike="noStrike" noProof="1" dirty="0">
              <a:solidFill>
                <a:srgbClr val="FF0000"/>
              </a:solidFill>
              <a:sym typeface="+mn-ea"/>
            </a:endParaRPr>
          </a:p>
        </p:txBody>
      </p:sp>
      <p:pic>
        <p:nvPicPr>
          <p:cNvPr id="2" name="图片 1"/>
          <p:cNvPicPr>
            <a:picLocks noChangeAspect="1"/>
          </p:cNvPicPr>
          <p:nvPr/>
        </p:nvPicPr>
        <p:blipFill>
          <a:blip r:embed="rId1"/>
          <a:stretch>
            <a:fillRect/>
          </a:stretch>
        </p:blipFill>
        <p:spPr>
          <a:xfrm>
            <a:off x="107950" y="483870"/>
            <a:ext cx="4492625" cy="3193415"/>
          </a:xfrm>
          <a:prstGeom prst="rect">
            <a:avLst/>
          </a:prstGeom>
          <a:ln w="3175">
            <a:solidFill>
              <a:schemeClr val="accent3"/>
            </a:solidFill>
          </a:ln>
        </p:spPr>
      </p:pic>
      <p:pic>
        <p:nvPicPr>
          <p:cNvPr id="4" name="图片 3"/>
          <p:cNvPicPr>
            <a:picLocks noChangeAspect="1"/>
          </p:cNvPicPr>
          <p:nvPr/>
        </p:nvPicPr>
        <p:blipFill>
          <a:blip r:embed="rId2"/>
          <a:stretch>
            <a:fillRect/>
          </a:stretch>
        </p:blipFill>
        <p:spPr>
          <a:xfrm>
            <a:off x="4661535" y="474345"/>
            <a:ext cx="4482465" cy="3202940"/>
          </a:xfrm>
          <a:prstGeom prst="rect">
            <a:avLst/>
          </a:prstGeom>
          <a:ln w="3175">
            <a:solidFill>
              <a:schemeClr val="accent3"/>
            </a:solidFill>
          </a:ln>
        </p:spPr>
      </p:pic>
      <p:sp>
        <p:nvSpPr>
          <p:cNvPr id="5" name="圆角矩形 4"/>
          <p:cNvSpPr/>
          <p:nvPr/>
        </p:nvSpPr>
        <p:spPr>
          <a:xfrm>
            <a:off x="104140" y="4730115"/>
            <a:ext cx="1524635" cy="41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公开</a:t>
            </a:r>
            <a:r>
              <a:rPr lang="zh-CN" altLang="en-US"/>
              <a:t>依据</a:t>
            </a:r>
            <a:endParaRPr lang="zh-CN" altLang="en-US"/>
          </a:p>
        </p:txBody>
      </p:sp>
    </p:spTree>
  </p:cSld>
  <p:clrMapOvr>
    <a:masterClrMapping/>
  </p:clrMapOvr>
  <p:transition spd="med">
    <p:random/>
  </p:transition>
  <p:timing>
    <p:tnLst>
      <p:par>
        <p:cTn id="1" dur="indefinite" restart="never" nodeType="tmRoot"/>
      </p:par>
    </p:tnLst>
    <p:bldLst>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7"/>
          <p:cNvSpPr>
            <a:spLocks noChangeAspect="1"/>
          </p:cNvSpPr>
          <p:nvPr/>
        </p:nvSpPr>
        <p:spPr bwMode="auto">
          <a:xfrm>
            <a:off x="3405252" y="1747291"/>
            <a:ext cx="2628756" cy="3560763"/>
          </a:xfrm>
          <a:custGeom>
            <a:avLst/>
            <a:gdLst>
              <a:gd name="T0" fmla="*/ 865723 w 1218"/>
              <a:gd name="T1" fmla="*/ 3561092 h 1586"/>
              <a:gd name="T2" fmla="*/ 1435676 w 1218"/>
              <a:gd name="T3" fmla="*/ 3561092 h 1586"/>
              <a:gd name="T4" fmla="*/ 1396816 w 1218"/>
              <a:gd name="T5" fmla="*/ 2847077 h 1586"/>
              <a:gd name="T6" fmla="*/ 1651567 w 1218"/>
              <a:gd name="T7" fmla="*/ 1675016 h 1586"/>
              <a:gd name="T8" fmla="*/ 2543198 w 1218"/>
              <a:gd name="T9" fmla="*/ 1675016 h 1586"/>
              <a:gd name="T10" fmla="*/ 1673156 w 1218"/>
              <a:gd name="T11" fmla="*/ 1513352 h 1586"/>
              <a:gd name="T12" fmla="*/ 2629554 w 1218"/>
              <a:gd name="T13" fmla="*/ 1030606 h 1586"/>
              <a:gd name="T14" fmla="*/ 2040171 w 1218"/>
              <a:gd name="T15" fmla="*/ 1005907 h 1586"/>
              <a:gd name="T16" fmla="*/ 2055284 w 1218"/>
              <a:gd name="T17" fmla="*/ 444575 h 1586"/>
              <a:gd name="T18" fmla="*/ 1772466 w 1218"/>
              <a:gd name="T19" fmla="*/ 1174307 h 1586"/>
              <a:gd name="T20" fmla="*/ 1364432 w 1218"/>
              <a:gd name="T21" fmla="*/ 1675016 h 1586"/>
              <a:gd name="T22" fmla="*/ 1772466 w 1218"/>
              <a:gd name="T23" fmla="*/ 467028 h 1586"/>
              <a:gd name="T24" fmla="*/ 1312618 w 1218"/>
              <a:gd name="T25" fmla="*/ 808318 h 1586"/>
              <a:gd name="T26" fmla="*/ 675739 w 1218"/>
              <a:gd name="T27" fmla="*/ 58379 h 1586"/>
              <a:gd name="T28" fmla="*/ 1167971 w 1218"/>
              <a:gd name="T29" fmla="*/ 714015 h 1586"/>
              <a:gd name="T30" fmla="*/ 693011 w 1218"/>
              <a:gd name="T31" fmla="*/ 487236 h 1586"/>
              <a:gd name="T32" fmla="*/ 243957 w 1218"/>
              <a:gd name="T33" fmla="*/ 240250 h 1586"/>
              <a:gd name="T34" fmla="*/ 693011 w 1218"/>
              <a:gd name="T35" fmla="*/ 538879 h 1586"/>
              <a:gd name="T36" fmla="*/ 1202514 w 1218"/>
              <a:gd name="T37" fmla="*/ 1005907 h 1586"/>
              <a:gd name="T38" fmla="*/ 1245692 w 1218"/>
              <a:gd name="T39" fmla="*/ 2029778 h 1586"/>
              <a:gd name="T40" fmla="*/ 813910 w 1218"/>
              <a:gd name="T41" fmla="*/ 1556013 h 1586"/>
              <a:gd name="T42" fmla="*/ 645514 w 1218"/>
              <a:gd name="T43" fmla="*/ 913849 h 1586"/>
              <a:gd name="T44" fmla="*/ 593701 w 1218"/>
              <a:gd name="T45" fmla="*/ 1454973 h 1586"/>
              <a:gd name="T46" fmla="*/ 0 w 1218"/>
              <a:gd name="T47" fmla="*/ 1486408 h 1586"/>
              <a:gd name="T48" fmla="*/ 693011 w 1218"/>
              <a:gd name="T49" fmla="*/ 1594184 h 1586"/>
              <a:gd name="T50" fmla="*/ 1107522 w 1218"/>
              <a:gd name="T51" fmla="*/ 2200423 h 1586"/>
              <a:gd name="T52" fmla="*/ 269864 w 1218"/>
              <a:gd name="T53" fmla="*/ 2330652 h 1586"/>
              <a:gd name="T54" fmla="*/ 1081615 w 1218"/>
              <a:gd name="T55" fmla="*/ 2357596 h 1586"/>
              <a:gd name="T56" fmla="*/ 865723 w 1218"/>
              <a:gd name="T57" fmla="*/ 3561092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gradFill>
            <a:gsLst>
              <a:gs pos="0">
                <a:srgbClr val="97BBD9"/>
              </a:gs>
              <a:gs pos="100000">
                <a:srgbClr val="0152A6"/>
              </a:gs>
            </a:gsLst>
            <a:lin ang="0" scaled="1"/>
          </a:gradFill>
          <a:ln>
            <a:noFill/>
          </a:ln>
        </p:spPr>
        <p:txBody>
          <a:bodyPr lIns="91214" tIns="45609" rIns="91214" bIns="45609"/>
          <a:lstStyle/>
          <a:p>
            <a:endParaRPr lang="zh-CN" altLang="en-US" sz="1400">
              <a:latin typeface="宋体" panose="02010600030101010101" pitchFamily="2" charset="-122"/>
              <a:ea typeface="宋体" panose="02010600030101010101" pitchFamily="2" charset="-122"/>
              <a:sym typeface="思源黑体 CN Normal" panose="020B0400000000000000" pitchFamily="34" charset="-122"/>
            </a:endParaRPr>
          </a:p>
        </p:txBody>
      </p:sp>
      <p:pic>
        <p:nvPicPr>
          <p:cNvPr id="3" name="图片 2"/>
          <p:cNvPicPr>
            <a:picLocks noChangeAspect="1"/>
          </p:cNvPicPr>
          <p:nvPr/>
        </p:nvPicPr>
        <p:blipFill>
          <a:blip r:embed="rId1"/>
          <a:stretch>
            <a:fillRect/>
          </a:stretch>
        </p:blipFill>
        <p:spPr>
          <a:xfrm>
            <a:off x="1481455" y="195580"/>
            <a:ext cx="6477000" cy="4358005"/>
          </a:xfrm>
          <a:prstGeom prst="rect">
            <a:avLst/>
          </a:prstGeom>
          <a:ln>
            <a:solidFill>
              <a:schemeClr val="accent3"/>
            </a:solidFill>
          </a:ln>
        </p:spPr>
      </p:pic>
      <p:sp>
        <p:nvSpPr>
          <p:cNvPr id="10" name="矩形 9"/>
          <p:cNvSpPr/>
          <p:nvPr/>
        </p:nvSpPr>
        <p:spPr>
          <a:xfrm>
            <a:off x="5363845" y="915670"/>
            <a:ext cx="3382963" cy="737235"/>
          </a:xfrm>
          <a:prstGeom prst="rect">
            <a:avLst/>
          </a:prstGeom>
          <a:solidFill>
            <a:schemeClr val="bg1"/>
          </a:solidFill>
          <a:ln>
            <a:solidFill>
              <a:srgbClr val="FF0000"/>
            </a:solidFill>
          </a:ln>
        </p:spPr>
        <p:txBody>
          <a:bodyPr wrap="square">
            <a:spAutoFit/>
          </a:bodyPr>
          <a:p>
            <a:pPr fontAlgn="auto"/>
            <a:r>
              <a:rPr altLang="zh-CN" sz="1400" strike="noStrike" noProof="1" dirty="0">
                <a:solidFill>
                  <a:srgbClr val="FF0000"/>
                </a:solidFill>
                <a:latin typeface="+mn-lt"/>
                <a:ea typeface="+mn-ea"/>
                <a:cs typeface="+mn-cs"/>
              </a:rPr>
              <a:t>国务院办公厅关于印发2021年政务公开工作要点的通知</a:t>
            </a:r>
            <a:endParaRPr altLang="zh-CN" sz="1400" strike="noStrike" noProof="1" dirty="0">
              <a:solidFill>
                <a:srgbClr val="FF0000"/>
              </a:solidFill>
              <a:latin typeface="+mn-lt"/>
              <a:ea typeface="+mn-ea"/>
              <a:cs typeface="+mn-cs"/>
            </a:endParaRPr>
          </a:p>
          <a:p>
            <a:pPr fontAlgn="auto"/>
            <a:r>
              <a:rPr lang="zh-CN" sz="1400" dirty="0">
                <a:solidFill>
                  <a:srgbClr val="FF0000"/>
                </a:solidFill>
                <a:sym typeface="+mn-ea"/>
              </a:rPr>
              <a:t>（</a:t>
            </a:r>
            <a:r>
              <a:rPr altLang="zh-CN" sz="1400" dirty="0">
                <a:solidFill>
                  <a:srgbClr val="FF0000"/>
                </a:solidFill>
                <a:sym typeface="+mn-ea"/>
              </a:rPr>
              <a:t>国办发〔2021〕12号</a:t>
            </a:r>
            <a:r>
              <a:rPr lang="zh-CN" sz="1400" dirty="0">
                <a:solidFill>
                  <a:srgbClr val="FF0000"/>
                </a:solidFill>
                <a:sym typeface="+mn-ea"/>
              </a:rPr>
              <a:t>）</a:t>
            </a:r>
            <a:endParaRPr lang="zh-CN" sz="1400" dirty="0">
              <a:solidFill>
                <a:srgbClr val="FF0000"/>
              </a:solidFill>
              <a:sym typeface="+mn-ea"/>
            </a:endParaRPr>
          </a:p>
        </p:txBody>
      </p:sp>
      <p:sp>
        <p:nvSpPr>
          <p:cNvPr id="5" name="圆角矩形 4"/>
          <p:cNvSpPr/>
          <p:nvPr/>
        </p:nvSpPr>
        <p:spPr>
          <a:xfrm>
            <a:off x="104140" y="4730115"/>
            <a:ext cx="1524635" cy="41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公开</a:t>
            </a:r>
            <a:r>
              <a:rPr lang="zh-CN" altLang="en-US"/>
              <a:t>依据</a:t>
            </a:r>
            <a:endParaRPr lang="zh-CN" altLang="en-US"/>
          </a:p>
        </p:txBody>
      </p:sp>
    </p:spTree>
  </p:cSld>
  <p:clrMapOvr>
    <a:masterClrMapping/>
  </p:clrMapOvr>
  <p:transition spd="med">
    <p:random/>
  </p:transition>
  <p:timing>
    <p:tnLst>
      <p:par>
        <p:cTn id="1" dur="indefinite" restart="never" nodeType="tmRoot"/>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任意多边形 57"/>
          <p:cNvSpPr/>
          <p:nvPr/>
        </p:nvSpPr>
        <p:spPr>
          <a:xfrm>
            <a:off x="0" y="0"/>
            <a:ext cx="6791325" cy="5143500"/>
          </a:xfrm>
          <a:custGeom>
            <a:avLst/>
            <a:gdLst>
              <a:gd name="connsiteX0" fmla="*/ 0 w 8223180"/>
              <a:gd name="connsiteY0" fmla="*/ 0 h 6858000"/>
              <a:gd name="connsiteX1" fmla="*/ 8223180 w 8223180"/>
              <a:gd name="connsiteY1" fmla="*/ 0 h 6858000"/>
              <a:gd name="connsiteX2" fmla="*/ 8051006 w 8223180"/>
              <a:gd name="connsiteY2" fmla="*/ 510853 h 6858000"/>
              <a:gd name="connsiteX3" fmla="*/ 7086600 w 8223180"/>
              <a:gd name="connsiteY3" fmla="*/ 1962150 h 6858000"/>
              <a:gd name="connsiteX4" fmla="*/ 4114800 w 8223180"/>
              <a:gd name="connsiteY4" fmla="*/ 3352800 h 6858000"/>
              <a:gd name="connsiteX5" fmla="*/ 2781300 w 8223180"/>
              <a:gd name="connsiteY5" fmla="*/ 5848350 h 6858000"/>
              <a:gd name="connsiteX6" fmla="*/ 2000474 w 8223180"/>
              <a:gd name="connsiteY6" fmla="*/ 6809668 h 6858000"/>
              <a:gd name="connsiteX7" fmla="*/ 1947086 w 8223180"/>
              <a:gd name="connsiteY7" fmla="*/ 6858000 h 6858000"/>
              <a:gd name="connsiteX8" fmla="*/ 0 w 822318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3180" h="6858000">
                <a:moveTo>
                  <a:pt x="0" y="0"/>
                </a:moveTo>
                <a:lnTo>
                  <a:pt x="8223180" y="0"/>
                </a:lnTo>
                <a:lnTo>
                  <a:pt x="8051006" y="510853"/>
                </a:lnTo>
                <a:cubicBezTo>
                  <a:pt x="7858125" y="1036141"/>
                  <a:pt x="7600950" y="1540669"/>
                  <a:pt x="7086600" y="1962150"/>
                </a:cubicBezTo>
                <a:cubicBezTo>
                  <a:pt x="6400800" y="2524125"/>
                  <a:pt x="4832350" y="2705100"/>
                  <a:pt x="4114800" y="3352800"/>
                </a:cubicBezTo>
                <a:cubicBezTo>
                  <a:pt x="3397250" y="4000500"/>
                  <a:pt x="3149600" y="5257800"/>
                  <a:pt x="2781300" y="5848350"/>
                </a:cubicBezTo>
                <a:cubicBezTo>
                  <a:pt x="2459038" y="6365082"/>
                  <a:pt x="2224286" y="6604695"/>
                  <a:pt x="2000474" y="6809668"/>
                </a:cubicBezTo>
                <a:lnTo>
                  <a:pt x="1947086" y="6858000"/>
                </a:lnTo>
                <a:lnTo>
                  <a:pt x="0" y="6858000"/>
                </a:lnTo>
                <a:close/>
              </a:path>
            </a:pathLst>
          </a:custGeom>
          <a:gradFill>
            <a:gsLst>
              <a:gs pos="0">
                <a:srgbClr val="FEFEFF"/>
              </a:gs>
              <a:gs pos="100000">
                <a:srgbClr val="E5EDF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350"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3" name="内容占位符 2"/>
          <p:cNvSpPr>
            <a:spLocks noGrp="1"/>
          </p:cNvSpPr>
          <p:nvPr>
            <p:ph idx="1"/>
          </p:nvPr>
        </p:nvSpPr>
        <p:spPr>
          <a:xfrm>
            <a:off x="442913" y="1369219"/>
            <a:ext cx="7886700" cy="3263504"/>
          </a:xfrm>
        </p:spPr>
        <p:txBody>
          <a:bodyPr>
            <a:normAutofit/>
          </a:bodyPr>
          <a:lstStyle/>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en-US" sz="3930" b="1" i="0" u="none" strike="noStrike" kern="1200" cap="none" spc="0" normalizeH="0" baseline="0" noProof="1" dirty="0" smtClean="0">
              <a:solidFill>
                <a:srgbClr val="00B050"/>
              </a:solidFill>
              <a:latin typeface="微软雅黑" panose="020B0503020204020204" pitchFamily="34" charset="-122"/>
              <a:ea typeface="微软雅黑" panose="020B0503020204020204" pitchFamily="34" charset="-122"/>
              <a:cs typeface="+mn-cs"/>
              <a:sym typeface="+mn-ea"/>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标题 3"/>
          <p:cNvSpPr>
            <a:spLocks noGrp="1"/>
          </p:cNvSpPr>
          <p:nvPr/>
        </p:nvSpPr>
        <p:spPr>
          <a:xfrm>
            <a:off x="952500" y="916781"/>
            <a:ext cx="7269956" cy="932260"/>
          </a:xfrm>
          <a:prstGeom prst="rect">
            <a:avLst/>
          </a:prstGeom>
          <a:solidFill>
            <a:srgbClr val="5D6DC9"/>
          </a:solidFill>
        </p:spPr>
        <p:txBody>
          <a:bodyPr vert="horz" lIns="81660" tIns="40830" rIns="81660" bIns="40830" rtlCol="0" anchor="ctr">
            <a:normAutofit/>
          </a:bodyPr>
          <a:lstStyle>
            <a:lvl1pPr algn="ctr" defTabSz="767715" rtl="0" eaLnBrk="1" latinLnBrk="0" hangingPunct="1">
              <a:spcBef>
                <a:spcPct val="0"/>
              </a:spcBef>
              <a:buNone/>
              <a:defRPr sz="3695" kern="1200">
                <a:solidFill>
                  <a:schemeClr val="tx1"/>
                </a:solidFill>
                <a:latin typeface="+mj-lt"/>
                <a:ea typeface="+mj-ea"/>
                <a:cs typeface="+mj-cs"/>
              </a:defRPr>
            </a:lvl1pPr>
          </a:lstStyle>
          <a:p>
            <a:pPr algn="l" fontAlgn="auto"/>
            <a:r>
              <a:rPr lang="zh-CN" sz="1665" strike="noStrike" noProof="1">
                <a:solidFill>
                  <a:schemeClr val="bg1"/>
                </a:solidFill>
                <a:latin typeface="微软雅黑" panose="020B0503020204020204" pitchFamily="34" charset="-122"/>
                <a:ea typeface="微软雅黑" panose="020B0503020204020204" pitchFamily="34" charset="-122"/>
                <a:cs typeface="+mj-cs"/>
              </a:rPr>
              <a:t>政策解读栏目发布信息混乱</a:t>
            </a:r>
            <a:endParaRPr lang="zh-CN" sz="1665" strike="noStrike" noProof="1">
              <a:solidFill>
                <a:schemeClr val="bg1"/>
              </a:solidFill>
              <a:latin typeface="微软雅黑" panose="020B0503020204020204" pitchFamily="34" charset="-122"/>
              <a:ea typeface="微软雅黑" panose="020B0503020204020204" pitchFamily="34" charset="-122"/>
              <a:cs typeface="+mj-cs"/>
            </a:endParaRPr>
          </a:p>
          <a:p>
            <a:pPr algn="l" fontAlgn="auto"/>
            <a:r>
              <a:rPr lang="zh-CN" sz="1665" strike="noStrike" noProof="1">
                <a:solidFill>
                  <a:schemeClr val="bg1"/>
                </a:solidFill>
                <a:latin typeface="微软雅黑" panose="020B0503020204020204" pitchFamily="34" charset="-122"/>
                <a:ea typeface="微软雅黑" panose="020B0503020204020204" pitchFamily="34" charset="-122"/>
                <a:cs typeface="+mj-cs"/>
              </a:rPr>
              <a:t>【本级政策解读】</a:t>
            </a:r>
            <a:r>
              <a:rPr lang="zh-CN" sz="1665" strike="noStrike" noProof="1">
                <a:solidFill>
                  <a:schemeClr val="bg1"/>
                </a:solidFill>
                <a:latin typeface="微软雅黑" panose="020B0503020204020204" pitchFamily="34" charset="-122"/>
                <a:ea typeface="微软雅黑" panose="020B0503020204020204" pitchFamily="34" charset="-122"/>
                <a:cs typeface="+mj-cs"/>
              </a:rPr>
              <a:t>栏目发</a:t>
            </a:r>
            <a:r>
              <a:rPr lang="zh-CN" sz="1665" strike="noStrike" noProof="1">
                <a:solidFill>
                  <a:schemeClr val="bg1"/>
                </a:solidFill>
                <a:latin typeface="微软雅黑" panose="020B0503020204020204" pitchFamily="34" charset="-122"/>
                <a:ea typeface="微软雅黑" panose="020B0503020204020204" pitchFamily="34" charset="-122"/>
                <a:cs typeface="+mj-cs"/>
                <a:sym typeface="+mn-ea"/>
              </a:rPr>
              <a:t>上一级解读信息</a:t>
            </a:r>
            <a:endParaRPr lang="zh-CN" sz="1665" strike="noStrike" noProof="1">
              <a:solidFill>
                <a:schemeClr val="bg1"/>
              </a:solidFill>
              <a:latin typeface="微软雅黑" panose="020B0503020204020204" pitchFamily="34" charset="-122"/>
              <a:ea typeface="微软雅黑" panose="020B0503020204020204" pitchFamily="34" charset="-122"/>
              <a:cs typeface="+mj-cs"/>
              <a:sym typeface="+mn-ea"/>
            </a:endParaRPr>
          </a:p>
          <a:p>
            <a:pPr algn="l" fontAlgn="auto"/>
            <a:r>
              <a:rPr lang="zh-CN" sz="1665" strike="noStrike" noProof="1">
                <a:solidFill>
                  <a:schemeClr val="bg1"/>
                </a:solidFill>
                <a:latin typeface="微软雅黑" panose="020B0503020204020204" pitchFamily="34" charset="-122"/>
                <a:ea typeface="微软雅黑" panose="020B0503020204020204" pitchFamily="34" charset="-122"/>
                <a:cs typeface="+mj-cs"/>
              </a:rPr>
              <a:t>解读形式较为单一，仅有文字解读</a:t>
            </a:r>
            <a:endParaRPr lang="zh-CN" altLang="en-US" sz="1665"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29" name="PA-文本框 8"/>
          <p:cNvSpPr txBox="1"/>
          <p:nvPr>
            <p:custDataLst>
              <p:tags r:id="rId1"/>
            </p:custDataLst>
          </p:nvPr>
        </p:nvSpPr>
        <p:spPr>
          <a:xfrm>
            <a:off x="1203008" y="335280"/>
            <a:ext cx="1249680" cy="414020"/>
          </a:xfrm>
          <a:prstGeom prst="rect">
            <a:avLst/>
          </a:prstGeom>
          <a:noFill/>
        </p:spPr>
        <p:txBody>
          <a:bodyPr wrap="none" rtlCol="0">
            <a:spAutoFit/>
            <a:scene3d>
              <a:camera prst="orthographicFront"/>
              <a:lightRig rig="threePt" dir="t"/>
            </a:scene3d>
            <a:sp3d contourW="12700"/>
          </a:bodyPr>
          <a:p>
            <a:pPr fontAlgn="auto"/>
            <a:r>
              <a:rPr lang="zh-CN" altLang="en-US" sz="2100" b="1" noProof="1" dirty="0">
                <a:solidFill>
                  <a:schemeClr val="tx1">
                    <a:lumMod val="75000"/>
                    <a:lumOff val="25000"/>
                  </a:schemeClr>
                </a:solidFill>
                <a:latin typeface="Century Gothic" panose="020B0502020202020204" pitchFamily="34" charset="0"/>
                <a:ea typeface="微软雅黑" panose="020B0503020204020204" pitchFamily="34" charset="-122"/>
                <a:cs typeface="+mn-ea"/>
                <a:sym typeface="Century Gothic" panose="020B0502020202020204" pitchFamily="34" charset="0"/>
              </a:rPr>
              <a:t>常见问题</a:t>
            </a:r>
            <a:endParaRPr lang="zh-CN" altLang="en-US" sz="2100" b="1" noProof="1" dirty="0">
              <a:solidFill>
                <a:schemeClr val="tx1">
                  <a:lumMod val="75000"/>
                  <a:lumOff val="25000"/>
                </a:schemeClr>
              </a:solidFill>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pic>
        <p:nvPicPr>
          <p:cNvPr id="29701" name="图片 18" descr="329794222665125053副本"/>
          <p:cNvPicPr>
            <a:picLocks noChangeAspect="1"/>
          </p:cNvPicPr>
          <p:nvPr/>
        </p:nvPicPr>
        <p:blipFill>
          <a:blip r:embed="rId2"/>
          <a:srcRect l="24036" t="15858" r="24013" b="26503"/>
          <a:stretch>
            <a:fillRect/>
          </a:stretch>
        </p:blipFill>
        <p:spPr>
          <a:xfrm>
            <a:off x="8452247" y="88106"/>
            <a:ext cx="491728" cy="482204"/>
          </a:xfrm>
          <a:prstGeom prst="rect">
            <a:avLst/>
          </a:prstGeom>
          <a:noFill/>
          <a:ln w="9525">
            <a:noFill/>
          </a:ln>
        </p:spPr>
      </p:pic>
      <p:pic>
        <p:nvPicPr>
          <p:cNvPr id="2" name="图片 1"/>
          <p:cNvPicPr>
            <a:picLocks noChangeAspect="1"/>
          </p:cNvPicPr>
          <p:nvPr/>
        </p:nvPicPr>
        <p:blipFill>
          <a:blip r:embed="rId3"/>
          <a:srcRect b="9991"/>
          <a:stretch>
            <a:fillRect/>
          </a:stretch>
        </p:blipFill>
        <p:spPr>
          <a:xfrm>
            <a:off x="1115695" y="1882775"/>
            <a:ext cx="7181850" cy="3260725"/>
          </a:xfrm>
          <a:prstGeom prst="rect">
            <a:avLst/>
          </a:prstGeom>
        </p:spPr>
      </p:pic>
      <p:pic>
        <p:nvPicPr>
          <p:cNvPr id="4" name="图片 3"/>
          <p:cNvPicPr>
            <a:picLocks noChangeAspect="1"/>
          </p:cNvPicPr>
          <p:nvPr/>
        </p:nvPicPr>
        <p:blipFill>
          <a:blip r:embed="rId4"/>
          <a:stretch>
            <a:fillRect/>
          </a:stretch>
        </p:blipFill>
        <p:spPr>
          <a:xfrm>
            <a:off x="1115695" y="1924050"/>
            <a:ext cx="7099935" cy="30321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任意多边形 57"/>
          <p:cNvSpPr/>
          <p:nvPr/>
        </p:nvSpPr>
        <p:spPr>
          <a:xfrm>
            <a:off x="0" y="0"/>
            <a:ext cx="6791325" cy="5143500"/>
          </a:xfrm>
          <a:custGeom>
            <a:avLst/>
            <a:gdLst>
              <a:gd name="connsiteX0" fmla="*/ 0 w 8223180"/>
              <a:gd name="connsiteY0" fmla="*/ 0 h 6858000"/>
              <a:gd name="connsiteX1" fmla="*/ 8223180 w 8223180"/>
              <a:gd name="connsiteY1" fmla="*/ 0 h 6858000"/>
              <a:gd name="connsiteX2" fmla="*/ 8051006 w 8223180"/>
              <a:gd name="connsiteY2" fmla="*/ 510853 h 6858000"/>
              <a:gd name="connsiteX3" fmla="*/ 7086600 w 8223180"/>
              <a:gd name="connsiteY3" fmla="*/ 1962150 h 6858000"/>
              <a:gd name="connsiteX4" fmla="*/ 4114800 w 8223180"/>
              <a:gd name="connsiteY4" fmla="*/ 3352800 h 6858000"/>
              <a:gd name="connsiteX5" fmla="*/ 2781300 w 8223180"/>
              <a:gd name="connsiteY5" fmla="*/ 5848350 h 6858000"/>
              <a:gd name="connsiteX6" fmla="*/ 2000474 w 8223180"/>
              <a:gd name="connsiteY6" fmla="*/ 6809668 h 6858000"/>
              <a:gd name="connsiteX7" fmla="*/ 1947086 w 8223180"/>
              <a:gd name="connsiteY7" fmla="*/ 6858000 h 6858000"/>
              <a:gd name="connsiteX8" fmla="*/ 0 w 822318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3180" h="6858000">
                <a:moveTo>
                  <a:pt x="0" y="0"/>
                </a:moveTo>
                <a:lnTo>
                  <a:pt x="8223180" y="0"/>
                </a:lnTo>
                <a:lnTo>
                  <a:pt x="8051006" y="510853"/>
                </a:lnTo>
                <a:cubicBezTo>
                  <a:pt x="7858125" y="1036141"/>
                  <a:pt x="7600950" y="1540669"/>
                  <a:pt x="7086600" y="1962150"/>
                </a:cubicBezTo>
                <a:cubicBezTo>
                  <a:pt x="6400800" y="2524125"/>
                  <a:pt x="4832350" y="2705100"/>
                  <a:pt x="4114800" y="3352800"/>
                </a:cubicBezTo>
                <a:cubicBezTo>
                  <a:pt x="3397250" y="4000500"/>
                  <a:pt x="3149600" y="5257800"/>
                  <a:pt x="2781300" y="5848350"/>
                </a:cubicBezTo>
                <a:cubicBezTo>
                  <a:pt x="2459038" y="6365082"/>
                  <a:pt x="2224286" y="6604695"/>
                  <a:pt x="2000474" y="6809668"/>
                </a:cubicBezTo>
                <a:lnTo>
                  <a:pt x="1947086" y="6858000"/>
                </a:lnTo>
                <a:lnTo>
                  <a:pt x="0" y="6858000"/>
                </a:lnTo>
                <a:close/>
              </a:path>
            </a:pathLst>
          </a:custGeom>
          <a:gradFill>
            <a:gsLst>
              <a:gs pos="0">
                <a:srgbClr val="FEFEFF"/>
              </a:gs>
              <a:gs pos="100000">
                <a:srgbClr val="E5EDF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350"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3" name="内容占位符 2"/>
          <p:cNvSpPr>
            <a:spLocks noGrp="1"/>
          </p:cNvSpPr>
          <p:nvPr>
            <p:ph idx="1"/>
          </p:nvPr>
        </p:nvSpPr>
        <p:spPr>
          <a:xfrm>
            <a:off x="442913" y="1369219"/>
            <a:ext cx="7886700" cy="3263504"/>
          </a:xfrm>
        </p:spPr>
        <p:txBody>
          <a:bodyPr>
            <a:normAutofit/>
          </a:bodyPr>
          <a:lstStyle/>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en-US" sz="3930" b="1" i="0" u="none" strike="noStrike" kern="1200" cap="none" spc="0" normalizeH="0" baseline="0" noProof="1" dirty="0" smtClean="0">
              <a:solidFill>
                <a:srgbClr val="00B050"/>
              </a:solidFill>
              <a:latin typeface="微软雅黑" panose="020B0503020204020204" pitchFamily="34" charset="-122"/>
              <a:ea typeface="微软雅黑" panose="020B0503020204020204" pitchFamily="34" charset="-122"/>
              <a:cs typeface="+mn-cs"/>
              <a:sym typeface="+mn-ea"/>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635" marR="0" indent="0" algn="ctr" defTabSz="914400" rtl="0" eaLnBrk="1" fontAlgn="auto" latinLnBrk="0" hangingPunct="1">
              <a:lnSpc>
                <a:spcPct val="90000"/>
              </a:lnSpc>
              <a:spcBef>
                <a:spcPts val="1000"/>
              </a:spcBef>
              <a:spcAft>
                <a:spcPct val="0"/>
              </a:spcAft>
              <a:buClrTx/>
              <a:buSzTx/>
              <a:buFont typeface="Arial" panose="020B0604020202020204" pitchFamily="34" charset="0"/>
              <a:buNone/>
            </a:pPr>
            <a:endParaRPr kumimoji="0" lang="zh-CN" altLang="zh-CN" sz="1610" b="0" i="0" u="none" strike="noStrike" kern="1200" cap="none" spc="0" normalizeH="0" baseline="0" noProof="1"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标题 3"/>
          <p:cNvSpPr>
            <a:spLocks noGrp="1"/>
          </p:cNvSpPr>
          <p:nvPr/>
        </p:nvSpPr>
        <p:spPr>
          <a:xfrm>
            <a:off x="952500" y="850900"/>
            <a:ext cx="7270115" cy="856615"/>
          </a:xfrm>
          <a:prstGeom prst="rect">
            <a:avLst/>
          </a:prstGeom>
          <a:solidFill>
            <a:srgbClr val="5D6DC9"/>
          </a:solidFill>
        </p:spPr>
        <p:txBody>
          <a:bodyPr vert="horz" lIns="81660" tIns="40830" rIns="81660" bIns="40830" rtlCol="0" anchor="ctr">
            <a:normAutofit lnSpcReduction="20000"/>
          </a:bodyPr>
          <a:lstStyle>
            <a:lvl1pPr algn="ctr" defTabSz="767715" rtl="0" eaLnBrk="1" latinLnBrk="0" hangingPunct="1">
              <a:spcBef>
                <a:spcPct val="0"/>
              </a:spcBef>
              <a:buNone/>
              <a:defRPr sz="3695" kern="1200">
                <a:solidFill>
                  <a:schemeClr val="tx1"/>
                </a:solidFill>
                <a:latin typeface="+mj-lt"/>
                <a:ea typeface="+mj-ea"/>
                <a:cs typeface="+mj-cs"/>
              </a:defRPr>
            </a:lvl1pPr>
          </a:lstStyle>
          <a:p>
            <a:pPr algn="l" fontAlgn="auto">
              <a:lnSpc>
                <a:spcPct val="110000"/>
              </a:lnSpc>
            </a:pPr>
            <a:r>
              <a:rPr lang="zh-CN" altLang="en-US" sz="1665" strike="noStrike" noProof="1">
                <a:solidFill>
                  <a:schemeClr val="bg1"/>
                </a:solidFill>
                <a:latin typeface="微软雅黑" panose="020B0503020204020204" pitchFamily="34" charset="-122"/>
                <a:ea typeface="微软雅黑" panose="020B0503020204020204" pitchFamily="34" charset="-122"/>
                <a:cs typeface="+mj-cs"/>
              </a:rPr>
              <a:t>部分单位发布的解读未与政策文件同步发布，如</a:t>
            </a:r>
            <a:r>
              <a:rPr lang="en-US" altLang="zh-CN" sz="1665" strike="noStrike" noProof="1">
                <a:solidFill>
                  <a:schemeClr val="bg1"/>
                </a:solidFill>
                <a:latin typeface="微软雅黑" panose="020B0503020204020204" pitchFamily="34" charset="-122"/>
                <a:ea typeface="微软雅黑" panose="020B0503020204020204" pitchFamily="34" charset="-122"/>
                <a:cs typeface="+mj-cs"/>
              </a:rPr>
              <a:t>***</a:t>
            </a:r>
            <a:r>
              <a:rPr lang="zh-CN" altLang="en-US" sz="1665" strike="noStrike" noProof="1">
                <a:solidFill>
                  <a:schemeClr val="bg1"/>
                </a:solidFill>
                <a:latin typeface="微软雅黑" panose="020B0503020204020204" pitchFamily="34" charset="-122"/>
                <a:ea typeface="微软雅黑" panose="020B0503020204020204" pitchFamily="34" charset="-122"/>
                <a:cs typeface="+mj-cs"/>
              </a:rPr>
              <a:t>局发布解读：《枞阳县公务员平时考核工作方案》在文件发布后</a:t>
            </a:r>
            <a:r>
              <a:rPr lang="en-US" altLang="zh-CN" sz="1665" strike="noStrike" noProof="1">
                <a:solidFill>
                  <a:schemeClr val="bg1"/>
                </a:solidFill>
                <a:latin typeface="微软雅黑" panose="020B0503020204020204" pitchFamily="34" charset="-122"/>
                <a:ea typeface="微软雅黑" panose="020B0503020204020204" pitchFamily="34" charset="-122"/>
                <a:cs typeface="+mj-cs"/>
              </a:rPr>
              <a:t>1</a:t>
            </a:r>
            <a:r>
              <a:rPr lang="zh-CN" altLang="en-US" sz="1665" strike="noStrike" noProof="1">
                <a:solidFill>
                  <a:schemeClr val="bg1"/>
                </a:solidFill>
                <a:latin typeface="微软雅黑" panose="020B0503020204020204" pitchFamily="34" charset="-122"/>
                <a:ea typeface="微软雅黑" panose="020B0503020204020204" pitchFamily="34" charset="-122"/>
                <a:cs typeface="+mj-cs"/>
              </a:rPr>
              <a:t>个月发布解读文件，且未关联</a:t>
            </a:r>
            <a:r>
              <a:rPr lang="zh-CN" altLang="en-US" sz="1665" strike="noStrike" noProof="1">
                <a:solidFill>
                  <a:schemeClr val="bg1"/>
                </a:solidFill>
                <a:latin typeface="微软雅黑" panose="020B0503020204020204" pitchFamily="34" charset="-122"/>
                <a:ea typeface="微软雅黑" panose="020B0503020204020204" pitchFamily="34" charset="-122"/>
                <a:cs typeface="+mj-cs"/>
                <a:sym typeface="+mn-ea"/>
              </a:rPr>
              <a:t>。</a:t>
            </a:r>
            <a:endParaRPr lang="zh-CN" altLang="en-US" sz="1665" strike="noStrike" noProof="1">
              <a:solidFill>
                <a:schemeClr val="bg1"/>
              </a:solidFill>
              <a:latin typeface="微软雅黑" panose="020B0503020204020204" pitchFamily="34" charset="-122"/>
              <a:ea typeface="微软雅黑" panose="020B0503020204020204" pitchFamily="34" charset="-122"/>
              <a:sym typeface="+mn-ea"/>
            </a:endParaRPr>
          </a:p>
        </p:txBody>
      </p:sp>
      <p:sp>
        <p:nvSpPr>
          <p:cNvPr id="29" name="PA-文本框 8"/>
          <p:cNvSpPr txBox="1"/>
          <p:nvPr>
            <p:custDataLst>
              <p:tags r:id="rId1"/>
            </p:custDataLst>
          </p:nvPr>
        </p:nvSpPr>
        <p:spPr>
          <a:xfrm>
            <a:off x="1203008" y="335280"/>
            <a:ext cx="1249680" cy="414020"/>
          </a:xfrm>
          <a:prstGeom prst="rect">
            <a:avLst/>
          </a:prstGeom>
          <a:noFill/>
        </p:spPr>
        <p:txBody>
          <a:bodyPr wrap="none" rtlCol="0">
            <a:spAutoFit/>
            <a:scene3d>
              <a:camera prst="orthographicFront"/>
              <a:lightRig rig="threePt" dir="t"/>
            </a:scene3d>
            <a:sp3d contourW="12700"/>
          </a:bodyPr>
          <a:p>
            <a:pPr fontAlgn="auto"/>
            <a:r>
              <a:rPr lang="zh-CN" altLang="en-US" sz="2100" b="1" noProof="1" dirty="0">
                <a:solidFill>
                  <a:schemeClr val="tx1">
                    <a:lumMod val="75000"/>
                    <a:lumOff val="25000"/>
                  </a:schemeClr>
                </a:solidFill>
                <a:latin typeface="Century Gothic" panose="020B0502020202020204" pitchFamily="34" charset="0"/>
                <a:ea typeface="微软雅黑" panose="020B0503020204020204" pitchFamily="34" charset="-122"/>
                <a:cs typeface="+mn-ea"/>
                <a:sym typeface="Century Gothic" panose="020B0502020202020204" pitchFamily="34" charset="0"/>
              </a:rPr>
              <a:t>常见问题</a:t>
            </a:r>
            <a:endParaRPr lang="zh-CN" altLang="en-US" sz="2100" b="1" noProof="1" dirty="0">
              <a:solidFill>
                <a:schemeClr val="tx1">
                  <a:lumMod val="75000"/>
                  <a:lumOff val="25000"/>
                </a:schemeClr>
              </a:solidFill>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pic>
        <p:nvPicPr>
          <p:cNvPr id="30725" name="图片 18" descr="329794222665125053副本"/>
          <p:cNvPicPr>
            <a:picLocks noChangeAspect="1"/>
          </p:cNvPicPr>
          <p:nvPr/>
        </p:nvPicPr>
        <p:blipFill>
          <a:blip r:embed="rId2"/>
          <a:srcRect l="24036" t="15858" r="24013" b="26503"/>
          <a:stretch>
            <a:fillRect/>
          </a:stretch>
        </p:blipFill>
        <p:spPr>
          <a:xfrm>
            <a:off x="8452247" y="88106"/>
            <a:ext cx="491728" cy="482204"/>
          </a:xfrm>
          <a:prstGeom prst="rect">
            <a:avLst/>
          </a:prstGeom>
          <a:noFill/>
          <a:ln w="9525">
            <a:noFill/>
          </a:ln>
        </p:spPr>
      </p:pic>
      <p:pic>
        <p:nvPicPr>
          <p:cNvPr id="2" name="图片 1"/>
          <p:cNvPicPr>
            <a:picLocks noChangeAspect="1"/>
          </p:cNvPicPr>
          <p:nvPr/>
        </p:nvPicPr>
        <p:blipFill>
          <a:blip r:embed="rId3"/>
          <a:stretch>
            <a:fillRect/>
          </a:stretch>
        </p:blipFill>
        <p:spPr>
          <a:xfrm>
            <a:off x="107950" y="1995805"/>
            <a:ext cx="4524375" cy="2077085"/>
          </a:xfrm>
          <a:prstGeom prst="rect">
            <a:avLst/>
          </a:prstGeom>
        </p:spPr>
      </p:pic>
      <p:pic>
        <p:nvPicPr>
          <p:cNvPr id="4" name="图片 3"/>
          <p:cNvPicPr>
            <a:picLocks noChangeAspect="1"/>
          </p:cNvPicPr>
          <p:nvPr/>
        </p:nvPicPr>
        <p:blipFill>
          <a:blip r:embed="rId4"/>
          <a:stretch>
            <a:fillRect/>
          </a:stretch>
        </p:blipFill>
        <p:spPr>
          <a:xfrm>
            <a:off x="4572000" y="1995805"/>
            <a:ext cx="4445000" cy="2477135"/>
          </a:xfrm>
          <a:prstGeom prst="rect">
            <a:avLst/>
          </a:prstGeom>
        </p:spPr>
      </p:pic>
      <p:sp>
        <p:nvSpPr>
          <p:cNvPr id="5" name="矩形 4"/>
          <p:cNvSpPr/>
          <p:nvPr/>
        </p:nvSpPr>
        <p:spPr>
          <a:xfrm>
            <a:off x="1835785" y="2715895"/>
            <a:ext cx="3683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908175" y="3190875"/>
            <a:ext cx="3683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835785" y="2962910"/>
            <a:ext cx="3683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4788535" y="3868420"/>
            <a:ext cx="3683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5076190" y="2715895"/>
            <a:ext cx="3683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07089" y="403013"/>
            <a:ext cx="2129588" cy="521970"/>
          </a:xfrm>
          <a:prstGeom prst="rect">
            <a:avLst/>
          </a:prstGeom>
          <a:noFill/>
        </p:spPr>
        <p:txBody>
          <a:bodyPr wrap="square" rtlCol="0">
            <a:spAutoFit/>
          </a:bodyPr>
          <a:lstStyle/>
          <a:p>
            <a:pPr algn="dist"/>
            <a:r>
              <a:rPr lang="zh-CN" altLang="en-US" sz="2800" b="1" dirty="0" smtClean="0">
                <a:solidFill>
                  <a:schemeClr val="tx1">
                    <a:lumMod val="85000"/>
                    <a:lumOff val="15000"/>
                  </a:schemeClr>
                </a:solidFill>
                <a:latin typeface="宋体" panose="02010600030101010101" pitchFamily="2" charset="-122"/>
                <a:ea typeface="宋体" panose="02010600030101010101" pitchFamily="2" charset="-122"/>
              </a:rPr>
              <a:t>文字解读</a:t>
            </a:r>
            <a:endParaRPr lang="zh-CN" altLang="en-US" sz="2800" b="1" dirty="0" smtClean="0">
              <a:solidFill>
                <a:schemeClr val="tx1">
                  <a:lumMod val="85000"/>
                  <a:lumOff val="15000"/>
                </a:schemeClr>
              </a:solidFill>
              <a:latin typeface="宋体" panose="02010600030101010101" pitchFamily="2" charset="-122"/>
              <a:ea typeface="宋体" panose="02010600030101010101" pitchFamily="2"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872690" y="1383506"/>
            <a:ext cx="604094" cy="12581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769299" y="1383506"/>
            <a:ext cx="604094" cy="12581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4665908" y="1395538"/>
            <a:ext cx="604094" cy="12581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6562517" y="1383506"/>
            <a:ext cx="604094" cy="12581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872690" y="1455820"/>
            <a:ext cx="1705313" cy="2665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框 12"/>
          <p:cNvSpPr txBox="1"/>
          <p:nvPr/>
        </p:nvSpPr>
        <p:spPr>
          <a:xfrm>
            <a:off x="868680" y="2158365"/>
            <a:ext cx="1786890" cy="321945"/>
          </a:xfrm>
          <a:prstGeom prst="rect">
            <a:avLst/>
          </a:prstGeom>
          <a:noFill/>
        </p:spPr>
        <p:txBody>
          <a:bodyPr wrap="square" rtlCol="0">
            <a:spAutoFit/>
          </a:bodyPr>
          <a:lstStyle>
            <a:defPPr>
              <a:defRPr lang="zh-CN"/>
            </a:defPPr>
            <a:lvl1pPr algn="r">
              <a:defRPr>
                <a:solidFill>
                  <a:schemeClr val="bg1"/>
                </a:solidFill>
                <a:effectLst>
                  <a:outerShdw blurRad="152400" dist="50800" dir="5400000" algn="ctr" rotWithShape="0">
                    <a:schemeClr val="tx1"/>
                  </a:outerShdw>
                </a:effectLst>
                <a:latin typeface="FZZhengHeiS-DB-GB" panose="02000000000000000000" pitchFamily="2" charset="0"/>
                <a:ea typeface="FZZhengHeiS-DB-GB" panose="02000000000000000000" pitchFamily="2" charset="0"/>
              </a:defRPr>
            </a:lvl1pPr>
          </a:lstStyle>
          <a:p>
            <a:pPr algn="l"/>
            <a:r>
              <a:rPr lang="zh-CN" altLang="en-US" sz="1500" dirty="0">
                <a:solidFill>
                  <a:srgbClr val="1C4885"/>
                </a:solidFill>
                <a:effectLst/>
                <a:latin typeface="微软雅黑" panose="020B0503020204020204" pitchFamily="34" charset="-122"/>
                <a:ea typeface="微软雅黑" panose="020B0503020204020204" pitchFamily="34" charset="-122"/>
              </a:rPr>
              <a:t>一、</a:t>
            </a:r>
            <a:r>
              <a:rPr lang="zh-CN" altLang="en-US" sz="1500" dirty="0">
                <a:solidFill>
                  <a:srgbClr val="1C4885"/>
                </a:solidFill>
                <a:effectLst/>
                <a:latin typeface="微软雅黑" panose="020B0503020204020204" pitchFamily="34" charset="-122"/>
                <a:ea typeface="微软雅黑" panose="020B0503020204020204" pitchFamily="34" charset="-122"/>
              </a:rPr>
              <a:t>七要素</a:t>
            </a:r>
            <a:endParaRPr lang="zh-CN" altLang="en-US" sz="1500" dirty="0">
              <a:solidFill>
                <a:srgbClr val="1C4885"/>
              </a:solidFill>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884396" y="2644616"/>
            <a:ext cx="1643539" cy="1407160"/>
          </a:xfrm>
          <a:prstGeom prst="rect">
            <a:avLst/>
          </a:prstGeom>
          <a:noFill/>
        </p:spPr>
        <p:txBody>
          <a:bodyPr wrap="square" rtlCol="0">
            <a:spAutoFit/>
          </a:bodyPr>
          <a:lstStyle/>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起草背景</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制定意义和总体考虑</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研判和</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起草过程</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工作目标</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5.</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主要内容</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6.</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创新举措</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sz="1050" dirty="0" smtClean="0">
                <a:solidFill>
                  <a:schemeClr val="tx1">
                    <a:lumMod val="75000"/>
                    <a:lumOff val="25000"/>
                  </a:schemeClr>
                </a:solidFill>
                <a:latin typeface="微软雅黑" panose="020B0503020204020204" pitchFamily="34" charset="-122"/>
                <a:ea typeface="微软雅黑" panose="020B0503020204020204" pitchFamily="34" charset="-122"/>
              </a:rPr>
              <a:t>保障措施和下一步工作</a:t>
            </a:r>
            <a:endParaRPr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smtClean="0">
                <a:solidFill>
                  <a:srgbClr val="FF0000"/>
                </a:solidFill>
                <a:latin typeface="微软雅黑" panose="020B0503020204020204" pitchFamily="34" charset="-122"/>
                <a:ea typeface="微软雅黑" panose="020B0503020204020204" pitchFamily="34" charset="-122"/>
              </a:rPr>
              <a:t>8.</a:t>
            </a:r>
            <a:r>
              <a:rPr lang="zh-CN" sz="1200" dirty="0" smtClean="0">
                <a:solidFill>
                  <a:srgbClr val="FF0000"/>
                </a:solidFill>
                <a:latin typeface="微软雅黑" panose="020B0503020204020204" pitchFamily="34" charset="-122"/>
                <a:ea typeface="微软雅黑" panose="020B0503020204020204" pitchFamily="34" charset="-122"/>
              </a:rPr>
              <a:t>政策咨询渠道</a:t>
            </a:r>
            <a:endParaRPr lang="zh-CN" sz="1200" dirty="0" smtClean="0">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a:off x="2769299" y="1455820"/>
            <a:ext cx="1705313" cy="2665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文本框 16"/>
          <p:cNvSpPr txBox="1"/>
          <p:nvPr/>
        </p:nvSpPr>
        <p:spPr>
          <a:xfrm>
            <a:off x="2780348" y="2158365"/>
            <a:ext cx="1678305" cy="553085"/>
          </a:xfrm>
          <a:prstGeom prst="rect">
            <a:avLst/>
          </a:prstGeom>
          <a:noFill/>
        </p:spPr>
        <p:txBody>
          <a:bodyPr wrap="square" rtlCol="0">
            <a:spAutoFit/>
          </a:bodyPr>
          <a:lstStyle>
            <a:defPPr>
              <a:defRPr lang="zh-CN"/>
            </a:defPPr>
            <a:lvl1pPr algn="r">
              <a:defRPr>
                <a:solidFill>
                  <a:schemeClr val="bg1"/>
                </a:solidFill>
                <a:effectLst>
                  <a:outerShdw blurRad="152400" dist="50800" dir="5400000" algn="ctr" rotWithShape="0">
                    <a:schemeClr val="tx1"/>
                  </a:outerShdw>
                </a:effectLst>
                <a:latin typeface="FZZhengHeiS-DB-GB" panose="02000000000000000000" pitchFamily="2" charset="0"/>
                <a:ea typeface="FZZhengHeiS-DB-GB" panose="02000000000000000000" pitchFamily="2" charset="0"/>
              </a:defRPr>
            </a:lvl1pPr>
          </a:lstStyle>
          <a:p>
            <a:pPr algn="l"/>
            <a:r>
              <a:rPr lang="zh-CN" altLang="en-US" sz="1500" dirty="0">
                <a:solidFill>
                  <a:srgbClr val="1C4885"/>
                </a:solidFill>
                <a:effectLst/>
                <a:latin typeface="微软雅黑" panose="020B0503020204020204" pitchFamily="34" charset="-122"/>
                <a:ea typeface="微软雅黑" panose="020B0503020204020204" pitchFamily="34" charset="-122"/>
              </a:rPr>
              <a:t>二、</a:t>
            </a:r>
            <a:r>
              <a:rPr lang="zh-CN" altLang="en-US" sz="1500" dirty="0">
                <a:solidFill>
                  <a:srgbClr val="1C4885"/>
                </a:solidFill>
                <a:effectLst/>
                <a:latin typeface="微软雅黑" panose="020B0503020204020204" pitchFamily="34" charset="-122"/>
                <a:ea typeface="微软雅黑" panose="020B0503020204020204" pitchFamily="34" charset="-122"/>
                <a:sym typeface="+mn-ea"/>
              </a:rPr>
              <a:t>研判和起草过程</a:t>
            </a:r>
            <a:endParaRPr lang="zh-CN" altLang="en-US" sz="1500" dirty="0">
              <a:solidFill>
                <a:srgbClr val="1C4885"/>
              </a:solidFill>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2772251" y="2644616"/>
            <a:ext cx="1670209" cy="1060450"/>
          </a:xfrm>
          <a:prstGeom prst="rect">
            <a:avLst/>
          </a:prstGeom>
          <a:noFill/>
        </p:spPr>
        <p:txBody>
          <a:bodyPr wrap="square" rtlCol="0">
            <a:spAutoFit/>
          </a:bodyPr>
          <a:lstStyle/>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1.文件立项、起草</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社会征集（部门征集</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、专家论证</a:t>
            </a: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合法性</a:t>
            </a: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审查（司法部门）</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4.政府会议审议</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正式发文</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4665908" y="1463553"/>
            <a:ext cx="1705313" cy="2665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框 20"/>
          <p:cNvSpPr txBox="1"/>
          <p:nvPr/>
        </p:nvSpPr>
        <p:spPr>
          <a:xfrm>
            <a:off x="4676522" y="2219966"/>
            <a:ext cx="1668780" cy="553085"/>
          </a:xfrm>
          <a:prstGeom prst="rect">
            <a:avLst/>
          </a:prstGeom>
          <a:noFill/>
        </p:spPr>
        <p:txBody>
          <a:bodyPr wrap="square" rtlCol="0">
            <a:spAutoFit/>
          </a:bodyPr>
          <a:lstStyle>
            <a:defPPr>
              <a:defRPr lang="zh-CN"/>
            </a:defPPr>
            <a:lvl1pPr algn="r">
              <a:defRPr>
                <a:solidFill>
                  <a:schemeClr val="bg1"/>
                </a:solidFill>
                <a:effectLst>
                  <a:outerShdw blurRad="152400" dist="50800" dir="5400000" algn="ctr" rotWithShape="0">
                    <a:schemeClr val="tx1"/>
                  </a:outerShdw>
                </a:effectLst>
                <a:latin typeface="FZZhengHeiS-DB-GB" panose="02000000000000000000" pitchFamily="2" charset="0"/>
                <a:ea typeface="FZZhengHeiS-DB-GB" panose="02000000000000000000" pitchFamily="2" charset="0"/>
              </a:defRPr>
            </a:lvl1pPr>
          </a:lstStyle>
          <a:p>
            <a:pPr algn="l"/>
            <a:r>
              <a:rPr lang="zh-CN" altLang="en-US" sz="1500" dirty="0">
                <a:solidFill>
                  <a:srgbClr val="1C4885"/>
                </a:solidFill>
                <a:effectLst/>
                <a:latin typeface="微软雅黑" panose="020B0503020204020204" pitchFamily="34" charset="-122"/>
                <a:ea typeface="微软雅黑" panose="020B0503020204020204" pitchFamily="34" charset="-122"/>
              </a:rPr>
              <a:t>三、</a:t>
            </a:r>
            <a:r>
              <a:rPr lang="zh-CN" altLang="en-US" sz="1500" dirty="0">
                <a:solidFill>
                  <a:srgbClr val="1C4885"/>
                </a:solidFill>
                <a:effectLst/>
                <a:latin typeface="微软雅黑" panose="020B0503020204020204" pitchFamily="34" charset="-122"/>
                <a:ea typeface="微软雅黑" panose="020B0503020204020204" pitchFamily="34" charset="-122"/>
                <a:sym typeface="+mn-ea"/>
              </a:rPr>
              <a:t>政策咨询渠道</a:t>
            </a:r>
            <a:endParaRPr lang="zh-CN" altLang="en-US" sz="1500" dirty="0">
              <a:solidFill>
                <a:srgbClr val="1C4885"/>
              </a:solidFill>
              <a:effectLst/>
              <a:latin typeface="微软雅黑" panose="020B0503020204020204" pitchFamily="34" charset="-122"/>
              <a:ea typeface="微软雅黑" panose="020B0503020204020204" pitchFamily="34" charset="-122"/>
            </a:endParaRPr>
          </a:p>
        </p:txBody>
      </p:sp>
      <p:sp>
        <p:nvSpPr>
          <p:cNvPr id="22" name="文本框 21"/>
          <p:cNvSpPr txBox="1"/>
          <p:nvPr/>
        </p:nvSpPr>
        <p:spPr>
          <a:xfrm>
            <a:off x="4686776" y="2644616"/>
            <a:ext cx="1672590" cy="737235"/>
          </a:xfrm>
          <a:prstGeom prst="rect">
            <a:avLst/>
          </a:prstGeom>
          <a:noFill/>
        </p:spPr>
        <p:txBody>
          <a:bodyPr wrap="square" rtlCol="0">
            <a:spAutoFit/>
          </a:bodyPr>
          <a:lstStyle/>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1.政策咨询部门</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2.联系人</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3.联系方式</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6562517" y="1449164"/>
            <a:ext cx="1705313" cy="2665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文本框 24"/>
          <p:cNvSpPr txBox="1"/>
          <p:nvPr/>
        </p:nvSpPr>
        <p:spPr>
          <a:xfrm>
            <a:off x="6562249" y="2158365"/>
            <a:ext cx="1700213" cy="553085"/>
          </a:xfrm>
          <a:prstGeom prst="rect">
            <a:avLst/>
          </a:prstGeom>
          <a:noFill/>
        </p:spPr>
        <p:txBody>
          <a:bodyPr wrap="square" rtlCol="0">
            <a:spAutoFit/>
          </a:bodyPr>
          <a:lstStyle>
            <a:defPPr>
              <a:defRPr lang="zh-CN"/>
            </a:defPPr>
            <a:lvl1pPr algn="r">
              <a:defRPr>
                <a:solidFill>
                  <a:schemeClr val="bg1"/>
                </a:solidFill>
                <a:effectLst>
                  <a:outerShdw blurRad="152400" dist="50800" dir="5400000" algn="ctr" rotWithShape="0">
                    <a:schemeClr val="tx1"/>
                  </a:outerShdw>
                </a:effectLst>
                <a:latin typeface="FZZhengHeiS-DB-GB" panose="02000000000000000000" pitchFamily="2" charset="0"/>
                <a:ea typeface="FZZhengHeiS-DB-GB" panose="02000000000000000000" pitchFamily="2" charset="0"/>
              </a:defRPr>
            </a:lvl1pPr>
          </a:lstStyle>
          <a:p>
            <a:pPr algn="l"/>
            <a:r>
              <a:rPr lang="zh-CN" altLang="en-US" sz="1500" dirty="0">
                <a:solidFill>
                  <a:srgbClr val="1C4885"/>
                </a:solidFill>
                <a:effectLst/>
                <a:latin typeface="微软雅黑" panose="020B0503020204020204" pitchFamily="34" charset="-122"/>
                <a:ea typeface="微软雅黑" panose="020B0503020204020204" pitchFamily="34" charset="-122"/>
              </a:rPr>
              <a:t>四、专家解读、负责人解读</a:t>
            </a:r>
            <a:endParaRPr lang="zh-CN" altLang="en-US" sz="1500" dirty="0">
              <a:solidFill>
                <a:srgbClr val="1C4885"/>
              </a:solidFill>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6587490" y="2644616"/>
            <a:ext cx="1671161" cy="737235"/>
          </a:xfrm>
          <a:prstGeom prst="rect">
            <a:avLst/>
          </a:prstGeom>
          <a:noFill/>
        </p:spPr>
        <p:txBody>
          <a:bodyPr wrap="square" rtlCol="0">
            <a:spAutoFit/>
          </a:bodyPr>
          <a:lstStyle/>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1.专家解读需要同行业、领域专家</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2.负责人解读需要有新闻发布会、媒体采访等形式</a:t>
            </a:r>
            <a:endPar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88010" y="1648226"/>
            <a:ext cx="571761" cy="571761"/>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1401" y="1648226"/>
            <a:ext cx="571761" cy="571761"/>
          </a:xfrm>
          <a:prstGeom prst="rect">
            <a:avLst/>
          </a:prstGeom>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792" y="1648226"/>
            <a:ext cx="571761" cy="571761"/>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183" y="1648226"/>
            <a:ext cx="571761" cy="571761"/>
          </a:xfrm>
          <a:prstGeom prst="rect">
            <a:avLst/>
          </a:prstGeom>
        </p:spPr>
      </p:pic>
      <p:pic>
        <p:nvPicPr>
          <p:cNvPr id="28" name="图片 27" descr="观知天下文化科技有限公司-02"/>
          <p:cNvPicPr>
            <a:picLocks noChangeAspect="1"/>
          </p:cNvPicPr>
          <p:nvPr userDrawn="1"/>
        </p:nvPicPr>
        <p:blipFill>
          <a:blip r:embed="rId5"/>
          <a:stretch>
            <a:fillRect/>
          </a:stretch>
        </p:blipFill>
        <p:spPr>
          <a:xfrm>
            <a:off x="8396764" y="0"/>
            <a:ext cx="747236" cy="74723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84835" y="0"/>
            <a:ext cx="7973695" cy="4999990"/>
          </a:xfrm>
          <a:prstGeom prst="rect">
            <a:avLst/>
          </a:prstGeom>
        </p:spPr>
      </p:pic>
      <p:pic>
        <p:nvPicPr>
          <p:cNvPr id="7" name="图片 6"/>
          <p:cNvPicPr>
            <a:picLocks noChangeAspect="1"/>
          </p:cNvPicPr>
          <p:nvPr/>
        </p:nvPicPr>
        <p:blipFill>
          <a:blip r:embed="rId2"/>
          <a:stretch>
            <a:fillRect/>
          </a:stretch>
        </p:blipFill>
        <p:spPr>
          <a:xfrm>
            <a:off x="584835" y="1059180"/>
            <a:ext cx="7898765" cy="2980055"/>
          </a:xfrm>
          <a:prstGeom prst="rect">
            <a:avLst/>
          </a:prstGeom>
        </p:spPr>
      </p:pic>
      <p:pic>
        <p:nvPicPr>
          <p:cNvPr id="9" name="图片 8"/>
          <p:cNvPicPr>
            <a:picLocks noChangeAspect="1"/>
          </p:cNvPicPr>
          <p:nvPr/>
        </p:nvPicPr>
        <p:blipFill>
          <a:blip r:embed="rId3"/>
          <a:stretch>
            <a:fillRect/>
          </a:stretch>
        </p:blipFill>
        <p:spPr>
          <a:xfrm>
            <a:off x="584835" y="1203960"/>
            <a:ext cx="7898765" cy="3068955"/>
          </a:xfrm>
          <a:prstGeom prst="rect">
            <a:avLst/>
          </a:prstGeom>
        </p:spPr>
      </p:pic>
      <p:pic>
        <p:nvPicPr>
          <p:cNvPr id="10" name="图片 9"/>
          <p:cNvPicPr>
            <a:picLocks noChangeAspect="1"/>
          </p:cNvPicPr>
          <p:nvPr/>
        </p:nvPicPr>
        <p:blipFill>
          <a:blip r:embed="rId4"/>
          <a:stretch>
            <a:fillRect/>
          </a:stretch>
        </p:blipFill>
        <p:spPr>
          <a:xfrm>
            <a:off x="584835" y="1347470"/>
            <a:ext cx="7897495" cy="2074545"/>
          </a:xfrm>
          <a:prstGeom prst="rect">
            <a:avLst/>
          </a:prstGeom>
        </p:spPr>
      </p:pic>
      <p:pic>
        <p:nvPicPr>
          <p:cNvPr id="11" name="图片 10"/>
          <p:cNvPicPr>
            <a:picLocks noChangeAspect="1"/>
          </p:cNvPicPr>
          <p:nvPr/>
        </p:nvPicPr>
        <p:blipFill>
          <a:blip r:embed="rId5"/>
          <a:stretch>
            <a:fillRect/>
          </a:stretch>
        </p:blipFill>
        <p:spPr>
          <a:xfrm>
            <a:off x="584835" y="843915"/>
            <a:ext cx="7910195" cy="4011930"/>
          </a:xfrm>
          <a:prstGeom prst="rect">
            <a:avLst/>
          </a:prstGeom>
        </p:spPr>
      </p:pic>
      <p:pic>
        <p:nvPicPr>
          <p:cNvPr id="12" name="图片 11"/>
          <p:cNvPicPr>
            <a:picLocks noChangeAspect="1"/>
          </p:cNvPicPr>
          <p:nvPr/>
        </p:nvPicPr>
        <p:blipFill>
          <a:blip r:embed="rId6"/>
          <a:stretch>
            <a:fillRect/>
          </a:stretch>
        </p:blipFill>
        <p:spPr>
          <a:xfrm>
            <a:off x="611505" y="872490"/>
            <a:ext cx="7882890" cy="3549015"/>
          </a:xfrm>
          <a:prstGeom prst="rect">
            <a:avLst/>
          </a:prstGeom>
        </p:spPr>
      </p:pic>
      <p:pic>
        <p:nvPicPr>
          <p:cNvPr id="13" name="图片 12"/>
          <p:cNvPicPr>
            <a:picLocks noChangeAspect="1"/>
          </p:cNvPicPr>
          <p:nvPr/>
        </p:nvPicPr>
        <p:blipFill>
          <a:blip r:embed="rId7"/>
          <a:stretch>
            <a:fillRect/>
          </a:stretch>
        </p:blipFill>
        <p:spPr>
          <a:xfrm>
            <a:off x="612140" y="872490"/>
            <a:ext cx="7892415" cy="3983355"/>
          </a:xfrm>
          <a:prstGeom prst="rect">
            <a:avLst/>
          </a:prstGeom>
        </p:spPr>
      </p:pic>
      <p:pic>
        <p:nvPicPr>
          <p:cNvPr id="14" name="图片 13"/>
          <p:cNvPicPr>
            <a:picLocks noChangeAspect="1"/>
          </p:cNvPicPr>
          <p:nvPr/>
        </p:nvPicPr>
        <p:blipFill>
          <a:blip r:embed="rId8"/>
          <a:stretch>
            <a:fillRect/>
          </a:stretch>
        </p:blipFill>
        <p:spPr>
          <a:xfrm>
            <a:off x="539750" y="1661795"/>
            <a:ext cx="8019415" cy="19284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7218" y="381000"/>
            <a:ext cx="7400925" cy="414020"/>
          </a:xfrm>
          <a:prstGeom prst="rect">
            <a:avLst/>
          </a:prstGeom>
          <a:noFill/>
        </p:spPr>
        <p:txBody>
          <a:bodyPr wrap="square" rtlCol="0">
            <a:spAutoFit/>
          </a:bodyPr>
          <a:lstStyle/>
          <a:p>
            <a:pPr algn="l"/>
            <a:r>
              <a:rPr lang="zh-CN" altLang="en-US" sz="2100" dirty="0">
                <a:solidFill>
                  <a:srgbClr val="1C4885"/>
                </a:solidFill>
                <a:effectLst/>
                <a:latin typeface="微软雅黑" panose="020B0503020204020204" pitchFamily="34" charset="-122"/>
                <a:ea typeface="微软雅黑" panose="020B0503020204020204" pitchFamily="34" charset="-122"/>
                <a:sym typeface="+mn-ea"/>
              </a:rPr>
              <a:t>研判和起草过程</a:t>
            </a:r>
            <a:endParaRPr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252730"/>
          </a:xfrm>
          <a:prstGeom prst="rect">
            <a:avLst/>
          </a:prstGeom>
          <a:noFill/>
        </p:spPr>
        <p:txBody>
          <a:bodyPr wrap="square" rtlCol="0">
            <a:spAutoFit/>
          </a:bodyPr>
          <a:lstStyle/>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1.文件立项、起草</a:t>
            </a:r>
            <a:endParaRPr lang="zh-CN" altLang="en-US" sz="105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5655038" y="2622225"/>
            <a:ext cx="2368517" cy="414020"/>
          </a:xfrm>
          <a:prstGeom prst="rect">
            <a:avLst/>
          </a:prstGeom>
          <a:noFill/>
        </p:spPr>
        <p:txBody>
          <a:bodyPr wrap="square" rtlCol="0">
            <a:spAutoFit/>
          </a:bodyPr>
          <a:lstStyle/>
          <a:p>
            <a:pPr algn="just"/>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2.社会征集（部门征集</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、专家论证</a:t>
            </a: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just"/>
            <a:r>
              <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合法性</a:t>
            </a: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审查（司法部门）</a:t>
            </a:r>
            <a:endParaRPr lang="zh-CN" altLang="en-US" sz="105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5658326" y="3645694"/>
            <a:ext cx="2687003" cy="414020"/>
          </a:xfrm>
          <a:prstGeom prst="rect">
            <a:avLst/>
          </a:prstGeom>
          <a:noFill/>
        </p:spPr>
        <p:txBody>
          <a:bodyPr wrap="square" rtlCol="0">
            <a:spAutoFit/>
          </a:bodyPr>
          <a:lstStyle/>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4.政府会议审议</a:t>
            </a:r>
            <a:endPar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buClrTx/>
              <a:buSzTx/>
              <a:buNone/>
            </a:pPr>
            <a:r>
              <a:rPr 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5.</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正式发文</a:t>
            </a:r>
            <a:endParaRPr lang="zh-CN" altLang="en-US" sz="1050" dirty="0">
              <a:latin typeface="微软雅黑" panose="020B0503020204020204" pitchFamily="34" charset="-122"/>
              <a:ea typeface="微软雅黑" panose="020B0503020204020204" pitchFamily="34" charset="-122"/>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3" name="图片 2"/>
          <p:cNvPicPr>
            <a:picLocks noChangeAspect="1"/>
          </p:cNvPicPr>
          <p:nvPr/>
        </p:nvPicPr>
        <p:blipFill>
          <a:blip r:embed="rId2"/>
          <a:stretch>
            <a:fillRect/>
          </a:stretch>
        </p:blipFill>
        <p:spPr>
          <a:xfrm>
            <a:off x="191929" y="1969770"/>
            <a:ext cx="4351973" cy="1300163"/>
          </a:xfrm>
          <a:prstGeom prst="rect">
            <a:avLst/>
          </a:prstGeom>
        </p:spPr>
      </p:pic>
      <p:pic>
        <p:nvPicPr>
          <p:cNvPr id="5" name="图片 4"/>
          <p:cNvPicPr>
            <a:picLocks noChangeAspect="1"/>
          </p:cNvPicPr>
          <p:nvPr/>
        </p:nvPicPr>
        <p:blipFill>
          <a:blip r:embed="rId3"/>
          <a:stretch>
            <a:fillRect/>
          </a:stretch>
        </p:blipFill>
        <p:spPr>
          <a:xfrm>
            <a:off x="15716" y="1249680"/>
            <a:ext cx="4555331" cy="3695224"/>
          </a:xfrm>
          <a:prstGeom prst="rect">
            <a:avLst/>
          </a:prstGeom>
        </p:spPr>
      </p:pic>
      <p:pic>
        <p:nvPicPr>
          <p:cNvPr id="7" name="图片 6"/>
          <p:cNvPicPr>
            <a:picLocks noChangeAspect="1"/>
          </p:cNvPicPr>
          <p:nvPr/>
        </p:nvPicPr>
        <p:blipFill>
          <a:blip r:embed="rId4"/>
          <a:stretch>
            <a:fillRect/>
          </a:stretch>
        </p:blipFill>
        <p:spPr>
          <a:xfrm>
            <a:off x="-18097" y="1249680"/>
            <a:ext cx="4561523" cy="25269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183255" y="537210"/>
            <a:ext cx="1778635" cy="130175"/>
            <a:chOff x="5263514" y="1840264"/>
            <a:chExt cx="1957939" cy="130629"/>
          </a:xfrm>
        </p:grpSpPr>
        <p:cxnSp>
          <p:nvCxnSpPr>
            <p:cNvPr id="8" name="直接连接符 7"/>
            <p:cNvCxnSpPr/>
            <p:nvPr/>
          </p:nvCxnSpPr>
          <p:spPr>
            <a:xfrm>
              <a:off x="5402145" y="1840239"/>
              <a:ext cx="1819308" cy="0"/>
            </a:xfrm>
            <a:prstGeom prst="line">
              <a:avLst/>
            </a:prstGeom>
            <a:ln w="31750">
              <a:gradFill>
                <a:gsLst>
                  <a:gs pos="0">
                    <a:srgbClr val="6C7EDF"/>
                  </a:gs>
                  <a:gs pos="100000">
                    <a:srgbClr val="6C7ED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直角三角形 4"/>
            <p:cNvSpPr>
              <a:spLocks noChangeAspect="1"/>
            </p:cNvSpPr>
            <p:nvPr/>
          </p:nvSpPr>
          <p:spPr>
            <a:xfrm rot="18900000" flipH="1">
              <a:off x="5263508" y="1840258"/>
              <a:ext cx="130629" cy="130629"/>
            </a:xfrm>
            <a:prstGeom prst="rtTriangle">
              <a:avLst/>
            </a:prstGeom>
            <a:solidFill>
              <a:srgbClr val="6C7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49" name="PA-文本框 8"/>
          <p:cNvSpPr txBox="1"/>
          <p:nvPr>
            <p:custDataLst>
              <p:tags r:id="rId1"/>
            </p:custDataLst>
          </p:nvPr>
        </p:nvSpPr>
        <p:spPr>
          <a:xfrm>
            <a:off x="4971414" y="267969"/>
            <a:ext cx="4115435" cy="521970"/>
          </a:xfrm>
          <a:prstGeom prst="rect">
            <a:avLst/>
          </a:prstGeom>
          <a:noFill/>
        </p:spPr>
        <p:txBody>
          <a:bodyPr wrap="none" rtlCol="0">
            <a:spAutoFit/>
            <a:scene3d>
              <a:camera prst="orthographicFront"/>
              <a:lightRig rig="threePt" dir="t"/>
            </a:scene3d>
            <a:sp3d contourW="12700"/>
          </a:bodyPr>
          <a:lstStyle/>
          <a:p>
            <a:pPr fontAlgn="auto"/>
            <a:r>
              <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新时代政务公开的新要求</a:t>
            </a:r>
            <a:endParaRPr lang="zh-CN" altLang="en-US" sz="2800" b="1" noProof="1" dirty="0">
              <a:gradFill>
                <a:gsLst>
                  <a:gs pos="0">
                    <a:srgbClr val="0152A6"/>
                  </a:gs>
                  <a:gs pos="100000">
                    <a:srgbClr val="97BBD9"/>
                  </a:gs>
                </a:gsLst>
                <a:lin ang="13500000" scaled="1"/>
              </a:gra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endParaRPr>
          </a:p>
        </p:txBody>
      </p:sp>
      <p:grpSp>
        <p:nvGrpSpPr>
          <p:cNvPr id="2" name="组合 1"/>
          <p:cNvGrpSpPr/>
          <p:nvPr/>
        </p:nvGrpSpPr>
        <p:grpSpPr>
          <a:xfrm>
            <a:off x="3829050" y="1818005"/>
            <a:ext cx="1562735" cy="130175"/>
            <a:chOff x="5263514" y="1840264"/>
            <a:chExt cx="1957939" cy="130629"/>
          </a:xfrm>
        </p:grpSpPr>
        <p:cxnSp>
          <p:nvCxnSpPr>
            <p:cNvPr id="52" name="直接连接符 51"/>
            <p:cNvCxnSpPr/>
            <p:nvPr/>
          </p:nvCxnSpPr>
          <p:spPr>
            <a:xfrm>
              <a:off x="5402145" y="1840239"/>
              <a:ext cx="1819308" cy="0"/>
            </a:xfrm>
            <a:prstGeom prst="line">
              <a:avLst/>
            </a:prstGeom>
            <a:ln w="31750">
              <a:gradFill>
                <a:gsLst>
                  <a:gs pos="0">
                    <a:srgbClr val="6C7EDF"/>
                  </a:gs>
                  <a:gs pos="100000">
                    <a:srgbClr val="6C7ED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3" name="直角三角形 52"/>
            <p:cNvSpPr>
              <a:spLocks noChangeAspect="1"/>
            </p:cNvSpPr>
            <p:nvPr/>
          </p:nvSpPr>
          <p:spPr>
            <a:xfrm rot="18900000" flipH="1">
              <a:off x="5263508" y="1840258"/>
              <a:ext cx="130629" cy="130629"/>
            </a:xfrm>
            <a:prstGeom prst="rtTriangle">
              <a:avLst/>
            </a:prstGeom>
            <a:solidFill>
              <a:srgbClr val="6C7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3" name="PA-文本框 8"/>
          <p:cNvSpPr txBox="1"/>
          <p:nvPr>
            <p:custDataLst>
              <p:tags r:id="rId2"/>
            </p:custDataLst>
          </p:nvPr>
        </p:nvSpPr>
        <p:spPr>
          <a:xfrm>
            <a:off x="5391149" y="1557020"/>
            <a:ext cx="3757930" cy="521970"/>
          </a:xfrm>
          <a:prstGeom prst="rect">
            <a:avLst/>
          </a:prstGeom>
          <a:noFill/>
        </p:spPr>
        <p:txBody>
          <a:bodyPr wrap="none" rtlCol="0">
            <a:spAutoFit/>
            <a:scene3d>
              <a:camera prst="orthographicFront"/>
              <a:lightRig rig="threePt" dir="t"/>
            </a:scene3d>
            <a:sp3d contourW="12700"/>
          </a:bodyPr>
          <a:lstStyle/>
          <a:p>
            <a:pPr fontAlgn="auto"/>
            <a:r>
              <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政策解读的要求与实践</a:t>
            </a:r>
            <a:endParaRPr lang="zh-CN" altLang="en-US" sz="2400" b="1" noProof="1" dirty="0">
              <a:solidFill>
                <a:prstClr val="black">
                  <a:lumMod val="75000"/>
                  <a:lumOff val="25000"/>
                </a:prstClr>
              </a:solidFill>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nvGrpSpPr>
          <p:cNvPr id="61" name="组合 60"/>
          <p:cNvGrpSpPr/>
          <p:nvPr/>
        </p:nvGrpSpPr>
        <p:grpSpPr>
          <a:xfrm>
            <a:off x="3789680" y="3259455"/>
            <a:ext cx="1601470" cy="130175"/>
            <a:chOff x="5263514" y="1840264"/>
            <a:chExt cx="1957939" cy="130629"/>
          </a:xfrm>
        </p:grpSpPr>
        <p:cxnSp>
          <p:nvCxnSpPr>
            <p:cNvPr id="62" name="直接连接符 61"/>
            <p:cNvCxnSpPr/>
            <p:nvPr/>
          </p:nvCxnSpPr>
          <p:spPr>
            <a:xfrm>
              <a:off x="5402145" y="1840239"/>
              <a:ext cx="1819308" cy="0"/>
            </a:xfrm>
            <a:prstGeom prst="line">
              <a:avLst/>
            </a:prstGeom>
            <a:ln w="31750">
              <a:gradFill>
                <a:gsLst>
                  <a:gs pos="0">
                    <a:srgbClr val="6C7EDF"/>
                  </a:gs>
                  <a:gs pos="100000">
                    <a:srgbClr val="6C7ED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63" name="直角三角形 62"/>
            <p:cNvSpPr>
              <a:spLocks noChangeAspect="1"/>
            </p:cNvSpPr>
            <p:nvPr/>
          </p:nvSpPr>
          <p:spPr>
            <a:xfrm rot="18900000" flipH="1">
              <a:off x="5263508" y="1840258"/>
              <a:ext cx="130629" cy="130629"/>
            </a:xfrm>
            <a:prstGeom prst="rtTriangle">
              <a:avLst/>
            </a:prstGeom>
            <a:solidFill>
              <a:srgbClr val="6C7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66" name="PA-文本框 8"/>
          <p:cNvSpPr txBox="1"/>
          <p:nvPr>
            <p:custDataLst>
              <p:tags r:id="rId3"/>
            </p:custDataLst>
          </p:nvPr>
        </p:nvSpPr>
        <p:spPr>
          <a:xfrm>
            <a:off x="5440679" y="3004185"/>
            <a:ext cx="3757930" cy="521970"/>
          </a:xfrm>
          <a:prstGeom prst="rect">
            <a:avLst/>
          </a:prstGeom>
          <a:noFill/>
        </p:spPr>
        <p:txBody>
          <a:bodyPr wrap="none" rtlCol="0">
            <a:spAutoFit/>
            <a:scene3d>
              <a:camera prst="orthographicFront"/>
              <a:lightRig rig="threePt" dir="t"/>
            </a:scene3d>
            <a:sp3d contourW="12700"/>
          </a:bodyPr>
          <a:lstStyle/>
          <a:p>
            <a:pPr fontAlgn="auto"/>
            <a:r>
              <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第三方评估中常见问题</a:t>
            </a:r>
            <a:endPar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endParaRPr>
          </a:p>
        </p:txBody>
      </p:sp>
      <p:grpSp>
        <p:nvGrpSpPr>
          <p:cNvPr id="71" name="组合 70"/>
          <p:cNvGrpSpPr/>
          <p:nvPr/>
        </p:nvGrpSpPr>
        <p:grpSpPr>
          <a:xfrm>
            <a:off x="3154363" y="4442143"/>
            <a:ext cx="1958975" cy="130175"/>
            <a:chOff x="5263514" y="1840264"/>
            <a:chExt cx="1957939" cy="130629"/>
          </a:xfrm>
        </p:grpSpPr>
        <p:cxnSp>
          <p:nvCxnSpPr>
            <p:cNvPr id="72" name="直接连接符 71"/>
            <p:cNvCxnSpPr/>
            <p:nvPr/>
          </p:nvCxnSpPr>
          <p:spPr>
            <a:xfrm>
              <a:off x="5402145" y="1840239"/>
              <a:ext cx="1819308" cy="0"/>
            </a:xfrm>
            <a:prstGeom prst="line">
              <a:avLst/>
            </a:prstGeom>
            <a:ln w="31750">
              <a:gradFill>
                <a:gsLst>
                  <a:gs pos="0">
                    <a:srgbClr val="6C7EDF"/>
                  </a:gs>
                  <a:gs pos="100000">
                    <a:srgbClr val="6C7ED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3" name="直角三角形 72"/>
            <p:cNvSpPr>
              <a:spLocks noChangeAspect="1"/>
            </p:cNvSpPr>
            <p:nvPr/>
          </p:nvSpPr>
          <p:spPr>
            <a:xfrm rot="18900000" flipH="1">
              <a:off x="5263508" y="1840258"/>
              <a:ext cx="130629" cy="130629"/>
            </a:xfrm>
            <a:prstGeom prst="rtTriangle">
              <a:avLst/>
            </a:prstGeom>
            <a:solidFill>
              <a:srgbClr val="6C7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76" name="PA-文本框 8"/>
          <p:cNvSpPr txBox="1"/>
          <p:nvPr>
            <p:custDataLst>
              <p:tags r:id="rId4"/>
            </p:custDataLst>
          </p:nvPr>
        </p:nvSpPr>
        <p:spPr>
          <a:xfrm>
            <a:off x="5171439" y="4180840"/>
            <a:ext cx="1612900" cy="521970"/>
          </a:xfrm>
          <a:prstGeom prst="rect">
            <a:avLst/>
          </a:prstGeom>
          <a:noFill/>
        </p:spPr>
        <p:txBody>
          <a:bodyPr wrap="none" rtlCol="0">
            <a:spAutoFit/>
            <a:scene3d>
              <a:camera prst="orthographicFront"/>
              <a:lightRig rig="threePt" dir="t"/>
            </a:scene3d>
            <a:sp3d contourW="12700"/>
          </a:bodyPr>
          <a:lstStyle/>
          <a:p>
            <a:pPr fontAlgn="auto"/>
            <a:r>
              <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互动答疑</a:t>
            </a:r>
            <a:endParaRPr lang="zh-CN" altLang="en-US" sz="2800" b="1" noProof="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endParaRPr>
          </a:p>
        </p:txBody>
      </p:sp>
      <p:grpSp>
        <p:nvGrpSpPr>
          <p:cNvPr id="4" name="组合 3"/>
          <p:cNvGrpSpPr/>
          <p:nvPr/>
        </p:nvGrpSpPr>
        <p:grpSpPr>
          <a:xfrm>
            <a:off x="2408238" y="113030"/>
            <a:ext cx="871537" cy="979488"/>
            <a:chOff x="2118886" y="532726"/>
            <a:chExt cx="872581" cy="979505"/>
          </a:xfrm>
        </p:grpSpPr>
        <p:sp>
          <p:nvSpPr>
            <p:cNvPr id="77" name="Freeform 13"/>
            <p:cNvSpPr/>
            <p:nvPr/>
          </p:nvSpPr>
          <p:spPr bwMode="auto">
            <a:xfrm>
              <a:off x="2118886" y="532726"/>
              <a:ext cx="872581" cy="979505"/>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8DA9FC"/>
                </a:gs>
                <a:gs pos="100000">
                  <a:srgbClr val="535DD6"/>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78" name="Freeform 13"/>
            <p:cNvSpPr/>
            <p:nvPr/>
          </p:nvSpPr>
          <p:spPr bwMode="auto">
            <a:xfrm>
              <a:off x="2198923" y="622570"/>
              <a:ext cx="712507" cy="79981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4D67E9"/>
                </a:gs>
                <a:gs pos="100000">
                  <a:srgbClr val="2F317F"/>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106" name="文本框 105"/>
          <p:cNvSpPr txBox="1"/>
          <p:nvPr/>
        </p:nvSpPr>
        <p:spPr>
          <a:xfrm>
            <a:off x="2443679" y="356813"/>
            <a:ext cx="762580" cy="460375"/>
          </a:xfrm>
          <a:prstGeom prst="rect">
            <a:avLst/>
          </a:prstGeom>
          <a:noFill/>
          <a:effectLst/>
        </p:spPr>
        <p:txBody>
          <a:bodyPr wrap="square" rtlCol="0">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en-US" altLang="zh-CN" sz="2400" strike="noStrike" noProof="1" dirty="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rPr>
              <a:t>01</a:t>
            </a:r>
            <a:endParaRPr lang="zh-CN" altLang="en-US" sz="2400" strike="noStrike" noProof="1" dirty="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endParaRPr>
          </a:p>
        </p:txBody>
      </p:sp>
      <p:grpSp>
        <p:nvGrpSpPr>
          <p:cNvPr id="79" name="组合 78"/>
          <p:cNvGrpSpPr/>
          <p:nvPr/>
        </p:nvGrpSpPr>
        <p:grpSpPr>
          <a:xfrm>
            <a:off x="3032125" y="1392555"/>
            <a:ext cx="873125" cy="979488"/>
            <a:chOff x="2118886" y="532726"/>
            <a:chExt cx="872581" cy="979505"/>
          </a:xfrm>
        </p:grpSpPr>
        <p:sp>
          <p:nvSpPr>
            <p:cNvPr id="85" name="Freeform 13"/>
            <p:cNvSpPr/>
            <p:nvPr/>
          </p:nvSpPr>
          <p:spPr bwMode="auto">
            <a:xfrm>
              <a:off x="2118886" y="532726"/>
              <a:ext cx="872581" cy="979505"/>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8DA9FC"/>
                </a:gs>
                <a:gs pos="100000">
                  <a:srgbClr val="535DD6"/>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86" name="Freeform 13"/>
            <p:cNvSpPr/>
            <p:nvPr/>
          </p:nvSpPr>
          <p:spPr bwMode="auto">
            <a:xfrm>
              <a:off x="2198923" y="622570"/>
              <a:ext cx="712507" cy="79981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4D67E9"/>
                </a:gs>
                <a:gs pos="100000">
                  <a:srgbClr val="2F317F"/>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grpSp>
        <p:nvGrpSpPr>
          <p:cNvPr id="87" name="组合 86"/>
          <p:cNvGrpSpPr/>
          <p:nvPr/>
        </p:nvGrpSpPr>
        <p:grpSpPr>
          <a:xfrm>
            <a:off x="2994025" y="2835593"/>
            <a:ext cx="873125" cy="979487"/>
            <a:chOff x="2118886" y="532726"/>
            <a:chExt cx="872581" cy="979505"/>
          </a:xfrm>
        </p:grpSpPr>
        <p:sp>
          <p:nvSpPr>
            <p:cNvPr id="93" name="Freeform 13"/>
            <p:cNvSpPr/>
            <p:nvPr/>
          </p:nvSpPr>
          <p:spPr bwMode="auto">
            <a:xfrm>
              <a:off x="2118886" y="532726"/>
              <a:ext cx="872581" cy="979505"/>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8DA9FC"/>
                </a:gs>
                <a:gs pos="100000">
                  <a:srgbClr val="535DD6"/>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94" name="Freeform 13"/>
            <p:cNvSpPr/>
            <p:nvPr/>
          </p:nvSpPr>
          <p:spPr bwMode="auto">
            <a:xfrm>
              <a:off x="2198923" y="622570"/>
              <a:ext cx="712507" cy="79981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4D67E9"/>
                </a:gs>
                <a:gs pos="100000">
                  <a:srgbClr val="2F317F"/>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grpSp>
        <p:nvGrpSpPr>
          <p:cNvPr id="95" name="组合 94"/>
          <p:cNvGrpSpPr/>
          <p:nvPr/>
        </p:nvGrpSpPr>
        <p:grpSpPr>
          <a:xfrm>
            <a:off x="2363788" y="4016693"/>
            <a:ext cx="871537" cy="979487"/>
            <a:chOff x="2118886" y="532726"/>
            <a:chExt cx="872581" cy="979505"/>
          </a:xfrm>
        </p:grpSpPr>
        <p:sp>
          <p:nvSpPr>
            <p:cNvPr id="96" name="Freeform 13"/>
            <p:cNvSpPr/>
            <p:nvPr/>
          </p:nvSpPr>
          <p:spPr bwMode="auto">
            <a:xfrm>
              <a:off x="2118886" y="532726"/>
              <a:ext cx="872581" cy="979505"/>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8DA9FC"/>
                </a:gs>
                <a:gs pos="100000">
                  <a:srgbClr val="535DD6"/>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97" name="Freeform 13"/>
            <p:cNvSpPr/>
            <p:nvPr/>
          </p:nvSpPr>
          <p:spPr bwMode="auto">
            <a:xfrm>
              <a:off x="2198923" y="622570"/>
              <a:ext cx="712507" cy="79981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4D67E9"/>
                </a:gs>
                <a:gs pos="100000">
                  <a:srgbClr val="2F317F"/>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60" name="文本框 59"/>
          <p:cNvSpPr txBox="1"/>
          <p:nvPr/>
        </p:nvSpPr>
        <p:spPr>
          <a:xfrm>
            <a:off x="3085318" y="1651978"/>
            <a:ext cx="762580" cy="460375"/>
          </a:xfrm>
          <a:prstGeom prst="rect">
            <a:avLst/>
          </a:prstGeom>
          <a:noFill/>
          <a:effectLst/>
        </p:spPr>
        <p:txBody>
          <a:bodyPr wrap="square" rtlCol="0">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en-US" altLang="zh-CN" sz="2400" strike="noStrike" noProof="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rPr>
              <a:t>02</a:t>
            </a:r>
            <a:endParaRPr lang="zh-CN" altLang="en-US" sz="2400" strike="noStrike" noProof="1" dirty="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endParaRPr>
          </a:p>
        </p:txBody>
      </p:sp>
      <p:sp>
        <p:nvSpPr>
          <p:cNvPr id="70" name="文本框 69"/>
          <p:cNvSpPr txBox="1"/>
          <p:nvPr/>
        </p:nvSpPr>
        <p:spPr>
          <a:xfrm>
            <a:off x="3045817" y="3094034"/>
            <a:ext cx="762580" cy="460375"/>
          </a:xfrm>
          <a:prstGeom prst="rect">
            <a:avLst/>
          </a:prstGeom>
          <a:noFill/>
          <a:effectLst/>
        </p:spPr>
        <p:txBody>
          <a:bodyPr wrap="square" rtlCol="0">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en-US" altLang="zh-CN" sz="2400" strike="noStrike" noProof="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rPr>
              <a:t>03</a:t>
            </a:r>
            <a:endParaRPr lang="zh-CN" altLang="en-US" sz="2400" strike="noStrike" noProof="1" dirty="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endParaRPr>
          </a:p>
        </p:txBody>
      </p:sp>
      <p:sp>
        <p:nvSpPr>
          <p:cNvPr id="83" name="文本框 82"/>
          <p:cNvSpPr txBox="1"/>
          <p:nvPr/>
        </p:nvSpPr>
        <p:spPr>
          <a:xfrm>
            <a:off x="2411600" y="4276128"/>
            <a:ext cx="762580" cy="460375"/>
          </a:xfrm>
          <a:prstGeom prst="rect">
            <a:avLst/>
          </a:prstGeom>
          <a:noFill/>
          <a:effectLst/>
        </p:spPr>
        <p:txBody>
          <a:bodyPr wrap="square" rtlCol="0">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en-US" altLang="zh-CN" sz="2400" strike="noStrike" noProof="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rPr>
              <a:t>04</a:t>
            </a:r>
            <a:endParaRPr lang="zh-CN" altLang="en-US" sz="2400" strike="noStrike" noProof="1" dirty="0">
              <a:solidFill>
                <a:schemeClr val="bg1"/>
              </a:solidFill>
              <a:latin typeface="Arial" panose="020B0604020202020204" pitchFamily="34" charset="0"/>
              <a:ea typeface="微软雅黑" panose="020B0503020204020204" pitchFamily="34" charset="-122"/>
              <a:cs typeface="Arial" panose="020B0604020202020204" pitchFamily="34" charset="0"/>
              <a:sym typeface="Century Gothic" panose="020B0502020202020204" pitchFamily="34" charset="0"/>
            </a:endParaRPr>
          </a:p>
        </p:txBody>
      </p:sp>
      <p:grpSp>
        <p:nvGrpSpPr>
          <p:cNvPr id="98" name="组合 97"/>
          <p:cNvGrpSpPr/>
          <p:nvPr/>
        </p:nvGrpSpPr>
        <p:grpSpPr>
          <a:xfrm>
            <a:off x="107950" y="1419543"/>
            <a:ext cx="1885950" cy="2116137"/>
            <a:chOff x="2118886" y="532726"/>
            <a:chExt cx="872581" cy="979505"/>
          </a:xfrm>
        </p:grpSpPr>
        <p:sp>
          <p:nvSpPr>
            <p:cNvPr id="99" name="Freeform 13"/>
            <p:cNvSpPr/>
            <p:nvPr/>
          </p:nvSpPr>
          <p:spPr bwMode="auto">
            <a:xfrm>
              <a:off x="2118886" y="532726"/>
              <a:ext cx="872581" cy="979505"/>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FE8D9A"/>
                </a:gs>
                <a:gs pos="100000">
                  <a:srgbClr val="F9C397"/>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sp>
          <p:nvSpPr>
            <p:cNvPr id="100" name="Freeform 13"/>
            <p:cNvSpPr/>
            <p:nvPr/>
          </p:nvSpPr>
          <p:spPr bwMode="auto">
            <a:xfrm>
              <a:off x="2198923" y="622570"/>
              <a:ext cx="712507" cy="799816"/>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20000">
                  <a:srgbClr val="F45585"/>
                </a:gs>
                <a:gs pos="100000">
                  <a:srgbClr val="FCC279"/>
                </a:gs>
              </a:gsLst>
              <a:lin ang="2700000" scaled="1"/>
              <a:tileRect/>
            </a:gra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latin typeface="Century Gothic" panose="020B0502020202020204" pitchFamily="34" charset="0"/>
                <a:ea typeface="微软雅黑" panose="020B0503020204020204" pitchFamily="34" charset="-122"/>
                <a:cs typeface="+mn-ea"/>
                <a:sym typeface="Century Gothic" panose="020B0502020202020204" pitchFamily="34" charset="0"/>
              </a:endParaRPr>
            </a:p>
          </p:txBody>
        </p:sp>
      </p:grpSp>
      <p:sp>
        <p:nvSpPr>
          <p:cNvPr id="91" name="文本框 90"/>
          <p:cNvSpPr txBox="1"/>
          <p:nvPr/>
        </p:nvSpPr>
        <p:spPr>
          <a:xfrm>
            <a:off x="509847" y="1963670"/>
            <a:ext cx="1081906" cy="584775"/>
          </a:xfrm>
          <a:prstGeom prst="rect">
            <a:avLst/>
          </a:prstGeom>
          <a:noFill/>
          <a:effectLst/>
        </p:spPr>
        <p:txBody>
          <a:bodyPr wrap="square" rtlCol="0" anchor="ctr">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zh-CN" altLang="en-US" sz="3200" strike="noStrike" noProof="1" dirty="0" smtClean="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Century Gothic" panose="020B0502020202020204" pitchFamily="34" charset="0"/>
              </a:rPr>
              <a:t>目录</a:t>
            </a:r>
            <a:endParaRPr lang="zh-CN" altLang="en-US" sz="3200" strike="noStrike" noProof="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2" name="文本框 91"/>
          <p:cNvSpPr txBox="1"/>
          <p:nvPr/>
        </p:nvSpPr>
        <p:spPr>
          <a:xfrm>
            <a:off x="447647" y="2536343"/>
            <a:ext cx="1206310" cy="369327"/>
          </a:xfrm>
          <a:prstGeom prst="rect">
            <a:avLst/>
          </a:prstGeom>
          <a:noFill/>
          <a:effectLst/>
        </p:spPr>
        <p:txBody>
          <a:bodyPr wrap="square" rtlCol="0" anchor="ctr">
            <a:spAutoFit/>
            <a:scene3d>
              <a:camera prst="orthographicFront"/>
              <a:lightRig rig="flat" dir="t"/>
            </a:scene3d>
            <a:sp3d extrusionH="63500" prstMaterial="plastic">
              <a:extrusionClr>
                <a:schemeClr val="bg1"/>
              </a:extrusionClr>
            </a:sp3d>
          </a:bodyPr>
          <a:lstStyle>
            <a:defPPr>
              <a:defRPr lang="zh-CN"/>
            </a:defPPr>
            <a:lvl1pPr algn="ctr">
              <a:defRPr sz="6600" b="1">
                <a:solidFill>
                  <a:srgbClr val="FF3052"/>
                </a:solidFill>
                <a:cs typeface="+mn-ea"/>
              </a:defRPr>
            </a:lvl1pPr>
          </a:lstStyle>
          <a:p>
            <a:pPr fontAlgn="auto"/>
            <a:r>
              <a:rPr lang="en-US" altLang="zh-CN" sz="1800" b="0" strike="noStrike" noProof="1" dirty="0" smtClean="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Century Gothic" panose="020B0502020202020204" pitchFamily="34" charset="0"/>
              </a:rPr>
              <a:t>contents</a:t>
            </a:r>
            <a:endParaRPr lang="zh-CN" altLang="en-US" sz="1800" b="0" strike="noStrike" noProof="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Century Gothic" panose="020B0502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500"/>
                                        <p:tgtEl>
                                          <p:spTgt spid="98"/>
                                        </p:tgtEl>
                                      </p:cBhvr>
                                    </p:animEffect>
                                  </p:childTnLst>
                                </p:cTn>
                              </p:par>
                              <p:par>
                                <p:cTn id="8" presetID="35" presetClass="path" presetSubtype="0" decel="100000" fill="hold" nodeType="withEffect">
                                  <p:stCondLst>
                                    <p:cond delay="500"/>
                                  </p:stCondLst>
                                  <p:childTnLst>
                                    <p:animMotion origin="layout" path="M -1.66667E-6 3.7037E-6 L -0.12461 0.12801 " pathEditMode="relative" rAng="0" ptsTypes="AA">
                                      <p:cBhvr>
                                        <p:cTn id="9" dur="1500" spd="-100000" fill="hold"/>
                                        <p:tgtEl>
                                          <p:spTgt spid="98"/>
                                        </p:tgtEl>
                                        <p:attrNameLst>
                                          <p:attrName>ppt_x</p:attrName>
                                          <p:attrName>ppt_y</p:attrName>
                                        </p:attrNameLst>
                                      </p:cBhvr>
                                      <p:rCtr x="-6200" y="6300"/>
                                    </p:animMotion>
                                  </p:childTnLst>
                                </p:cTn>
                              </p:par>
                              <p:par>
                                <p:cTn id="10" presetID="10" presetClass="entr" presetSubtype="0" fill="hold" grpId="0" nodeType="withEffect">
                                  <p:stCondLst>
                                    <p:cond delay="200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1500"/>
                                        <p:tgtEl>
                                          <p:spTgt spid="91"/>
                                        </p:tgtEl>
                                      </p:cBhvr>
                                    </p:animEffect>
                                  </p:childTnLst>
                                </p:cTn>
                              </p:par>
                              <p:par>
                                <p:cTn id="13" presetID="35" presetClass="path" presetSubtype="0" decel="100000" fill="hold" grpId="1" nodeType="withEffect">
                                  <p:stCondLst>
                                    <p:cond delay="2000"/>
                                  </p:stCondLst>
                                  <p:childTnLst>
                                    <p:animMotion origin="layout" path="M 0 2.96296E-6 L 0 0.14004 " pathEditMode="relative" rAng="0" ptsTypes="AA">
                                      <p:cBhvr>
                                        <p:cTn id="14" dur="1500" spd="-100000" fill="hold"/>
                                        <p:tgtEl>
                                          <p:spTgt spid="91"/>
                                        </p:tgtEl>
                                        <p:attrNameLst>
                                          <p:attrName>ppt_x</p:attrName>
                                          <p:attrName>ppt_y</p:attrName>
                                        </p:attrNameLst>
                                      </p:cBhvr>
                                      <p:rCtr x="0" y="6900"/>
                                    </p:animMotion>
                                  </p:childTnLst>
                                </p:cTn>
                              </p:par>
                              <p:par>
                                <p:cTn id="15" presetID="10" presetClass="entr" presetSubtype="0" fill="hold" grpId="0" nodeType="withEffect">
                                  <p:stCondLst>
                                    <p:cond delay="225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500"/>
                                        <p:tgtEl>
                                          <p:spTgt spid="92"/>
                                        </p:tgtEl>
                                      </p:cBhvr>
                                    </p:animEffect>
                                  </p:childTnLst>
                                </p:cTn>
                              </p:par>
                              <p:par>
                                <p:cTn id="18" presetID="35" presetClass="path" presetSubtype="0" decel="100000" fill="hold" grpId="1" nodeType="withEffect">
                                  <p:stCondLst>
                                    <p:cond delay="2250"/>
                                  </p:stCondLst>
                                  <p:childTnLst>
                                    <p:animMotion origin="layout" path="M 0 2.96296E-6 L 0 0.14004 " pathEditMode="relative" rAng="0" ptsTypes="AA">
                                      <p:cBhvr>
                                        <p:cTn id="19" dur="1500" spd="-100000" fill="hold"/>
                                        <p:tgtEl>
                                          <p:spTgt spid="92"/>
                                        </p:tgtEl>
                                        <p:attrNameLst>
                                          <p:attrName>ppt_x</p:attrName>
                                          <p:attrName>ppt_y</p:attrName>
                                        </p:attrNameLst>
                                      </p:cBhvr>
                                      <p:rCtr x="0" y="6900"/>
                                    </p:animMotion>
                                  </p:childTnLst>
                                </p:cTn>
                              </p:par>
                              <p:par>
                                <p:cTn id="20" presetID="10" presetClass="entr" presetSubtype="0" fill="hold" nodeType="withEffect">
                                  <p:stCondLst>
                                    <p:cond delay="2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par>
                                <p:cTn id="23" presetID="35" presetClass="path" presetSubtype="0" decel="100000" fill="hold" nodeType="withEffect">
                                  <p:stCondLst>
                                    <p:cond delay="2500"/>
                                  </p:stCondLst>
                                  <p:childTnLst>
                                    <p:animMotion origin="layout" path="M 1.25E-6 7.40741E-7 L -0.06992 -0.00023 " pathEditMode="relative" rAng="0" ptsTypes="AA">
                                      <p:cBhvr>
                                        <p:cTn id="24" dur="1250" spd="-100000" fill="hold"/>
                                        <p:tgtEl>
                                          <p:spTgt spid="4"/>
                                        </p:tgtEl>
                                        <p:attrNameLst>
                                          <p:attrName>ppt_x</p:attrName>
                                          <p:attrName>ppt_y</p:attrName>
                                        </p:attrNameLst>
                                      </p:cBhvr>
                                      <p:rCtr x="-3500" y="0"/>
                                    </p:animMotion>
                                  </p:childTnLst>
                                </p:cTn>
                              </p:par>
                              <p:par>
                                <p:cTn id="25" presetID="53" presetClass="entr" presetSubtype="16" fill="hold" grpId="0" nodeType="withEffect">
                                  <p:stCondLst>
                                    <p:cond delay="2750"/>
                                  </p:stCondLst>
                                  <p:childTnLst>
                                    <p:set>
                                      <p:cBhvr>
                                        <p:cTn id="26" dur="1" fill="hold">
                                          <p:stCondLst>
                                            <p:cond delay="0"/>
                                          </p:stCondLst>
                                        </p:cTn>
                                        <p:tgtEl>
                                          <p:spTgt spid="106"/>
                                        </p:tgtEl>
                                        <p:attrNameLst>
                                          <p:attrName>style.visibility</p:attrName>
                                        </p:attrNameLst>
                                      </p:cBhvr>
                                      <p:to>
                                        <p:strVal val="visible"/>
                                      </p:to>
                                    </p:set>
                                    <p:anim calcmode="lin" valueType="num">
                                      <p:cBhvr>
                                        <p:cTn id="27" dur="1000" fill="hold"/>
                                        <p:tgtEl>
                                          <p:spTgt spid="106"/>
                                        </p:tgtEl>
                                        <p:attrNameLst>
                                          <p:attrName>ppt_w</p:attrName>
                                        </p:attrNameLst>
                                      </p:cBhvr>
                                      <p:tavLst>
                                        <p:tav tm="0">
                                          <p:val>
                                            <p:fltVal val="0.000000"/>
                                          </p:val>
                                        </p:tav>
                                        <p:tav tm="100000">
                                          <p:val>
                                            <p:strVal val="#ppt_w"/>
                                          </p:val>
                                        </p:tav>
                                      </p:tavLst>
                                    </p:anim>
                                    <p:anim calcmode="lin" valueType="num">
                                      <p:cBhvr>
                                        <p:cTn id="28" dur="1000" fill="hold"/>
                                        <p:tgtEl>
                                          <p:spTgt spid="106"/>
                                        </p:tgtEl>
                                        <p:attrNameLst>
                                          <p:attrName>ppt_h</p:attrName>
                                        </p:attrNameLst>
                                      </p:cBhvr>
                                      <p:tavLst>
                                        <p:tav tm="0">
                                          <p:val>
                                            <p:fltVal val="0.000000"/>
                                          </p:val>
                                        </p:tav>
                                        <p:tav tm="100000">
                                          <p:val>
                                            <p:strVal val="#ppt_h"/>
                                          </p:val>
                                        </p:tav>
                                      </p:tavLst>
                                    </p:anim>
                                    <p:animEffect transition="in" filter="fade">
                                      <p:cBhvr>
                                        <p:cTn id="29" dur="1000"/>
                                        <p:tgtEl>
                                          <p:spTgt spid="106"/>
                                        </p:tgtEl>
                                      </p:cBhvr>
                                    </p:animEffect>
                                  </p:childTnLst>
                                </p:cTn>
                              </p:par>
                              <p:par>
                                <p:cTn id="30" presetID="22" presetClass="entr" presetSubtype="8" fill="hold" nodeType="withEffect">
                                  <p:stCondLst>
                                    <p:cond delay="30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750"/>
                                        <p:tgtEl>
                                          <p:spTgt spid="9"/>
                                        </p:tgtEl>
                                      </p:cBhvr>
                                    </p:animEffect>
                                  </p:childTnLst>
                                </p:cTn>
                              </p:par>
                              <p:par>
                                <p:cTn id="33" presetID="10" presetClass="entr" presetSubtype="0" fill="hold" nodeType="withEffect">
                                  <p:stCondLst>
                                    <p:cond delay="375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750"/>
                                        <p:tgtEl>
                                          <p:spTgt spid="79"/>
                                        </p:tgtEl>
                                      </p:cBhvr>
                                    </p:animEffect>
                                  </p:childTnLst>
                                </p:cTn>
                              </p:par>
                              <p:par>
                                <p:cTn id="36" presetID="35" presetClass="path" presetSubtype="0" decel="100000" fill="hold" nodeType="withEffect">
                                  <p:stCondLst>
                                    <p:cond delay="3750"/>
                                  </p:stCondLst>
                                  <p:childTnLst>
                                    <p:animMotion origin="layout" path="M 1.25E-6 7.40741E-7 L -0.06992 -0.00023 " pathEditMode="relative" rAng="0" ptsTypes="AA">
                                      <p:cBhvr>
                                        <p:cTn id="37" dur="1250" spd="-100000" fill="hold"/>
                                        <p:tgtEl>
                                          <p:spTgt spid="79"/>
                                        </p:tgtEl>
                                        <p:attrNameLst>
                                          <p:attrName>ppt_x</p:attrName>
                                          <p:attrName>ppt_y</p:attrName>
                                        </p:attrNameLst>
                                      </p:cBhvr>
                                      <p:rCtr x="-3500" y="0"/>
                                    </p:animMotion>
                                  </p:childTnLst>
                                </p:cTn>
                              </p:par>
                              <p:par>
                                <p:cTn id="38" presetID="53" presetClass="entr" presetSubtype="16" fill="hold" grpId="0" nodeType="withEffect">
                                  <p:stCondLst>
                                    <p:cond delay="4000"/>
                                  </p:stCondLst>
                                  <p:childTnLst>
                                    <p:set>
                                      <p:cBhvr>
                                        <p:cTn id="39" dur="1" fill="hold">
                                          <p:stCondLst>
                                            <p:cond delay="0"/>
                                          </p:stCondLst>
                                        </p:cTn>
                                        <p:tgtEl>
                                          <p:spTgt spid="60"/>
                                        </p:tgtEl>
                                        <p:attrNameLst>
                                          <p:attrName>style.visibility</p:attrName>
                                        </p:attrNameLst>
                                      </p:cBhvr>
                                      <p:to>
                                        <p:strVal val="visible"/>
                                      </p:to>
                                    </p:set>
                                    <p:anim calcmode="lin" valueType="num">
                                      <p:cBhvr>
                                        <p:cTn id="40" dur="1000" fill="hold"/>
                                        <p:tgtEl>
                                          <p:spTgt spid="60"/>
                                        </p:tgtEl>
                                        <p:attrNameLst>
                                          <p:attrName>ppt_w</p:attrName>
                                        </p:attrNameLst>
                                      </p:cBhvr>
                                      <p:tavLst>
                                        <p:tav tm="0">
                                          <p:val>
                                            <p:fltVal val="0.000000"/>
                                          </p:val>
                                        </p:tav>
                                        <p:tav tm="100000">
                                          <p:val>
                                            <p:strVal val="#ppt_w"/>
                                          </p:val>
                                        </p:tav>
                                      </p:tavLst>
                                    </p:anim>
                                    <p:anim calcmode="lin" valueType="num">
                                      <p:cBhvr>
                                        <p:cTn id="41" dur="1000" fill="hold"/>
                                        <p:tgtEl>
                                          <p:spTgt spid="60"/>
                                        </p:tgtEl>
                                        <p:attrNameLst>
                                          <p:attrName>ppt_h</p:attrName>
                                        </p:attrNameLst>
                                      </p:cBhvr>
                                      <p:tavLst>
                                        <p:tav tm="0">
                                          <p:val>
                                            <p:fltVal val="0.000000"/>
                                          </p:val>
                                        </p:tav>
                                        <p:tav tm="100000">
                                          <p:val>
                                            <p:strVal val="#ppt_h"/>
                                          </p:val>
                                        </p:tav>
                                      </p:tavLst>
                                    </p:anim>
                                    <p:animEffect transition="in" filter="fade">
                                      <p:cBhvr>
                                        <p:cTn id="42" dur="1000"/>
                                        <p:tgtEl>
                                          <p:spTgt spid="60"/>
                                        </p:tgtEl>
                                      </p:cBhvr>
                                    </p:animEffect>
                                  </p:childTnLst>
                                </p:cTn>
                              </p:par>
                              <p:par>
                                <p:cTn id="43" presetID="22" presetClass="entr" presetSubtype="8" fill="hold" nodeType="withEffect">
                                  <p:stCondLst>
                                    <p:cond delay="425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750"/>
                                        <p:tgtEl>
                                          <p:spTgt spid="2"/>
                                        </p:tgtEl>
                                      </p:cBhvr>
                                    </p:animEffect>
                                  </p:childTnLst>
                                </p:cTn>
                              </p:par>
                              <p:par>
                                <p:cTn id="46" presetID="10" presetClass="entr" presetSubtype="0" fill="hold" nodeType="withEffect">
                                  <p:stCondLst>
                                    <p:cond delay="475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750"/>
                                        <p:tgtEl>
                                          <p:spTgt spid="87"/>
                                        </p:tgtEl>
                                      </p:cBhvr>
                                    </p:animEffect>
                                  </p:childTnLst>
                                </p:cTn>
                              </p:par>
                              <p:par>
                                <p:cTn id="49" presetID="35" presetClass="path" presetSubtype="0" decel="100000" fill="hold" nodeType="withEffect">
                                  <p:stCondLst>
                                    <p:cond delay="4750"/>
                                  </p:stCondLst>
                                  <p:childTnLst>
                                    <p:animMotion origin="layout" path="M 1.25E-6 7.40741E-7 L -0.06992 -0.00023 " pathEditMode="relative" rAng="0" ptsTypes="AA">
                                      <p:cBhvr>
                                        <p:cTn id="50" dur="1250" spd="-100000" fill="hold"/>
                                        <p:tgtEl>
                                          <p:spTgt spid="87"/>
                                        </p:tgtEl>
                                        <p:attrNameLst>
                                          <p:attrName>ppt_x</p:attrName>
                                          <p:attrName>ppt_y</p:attrName>
                                        </p:attrNameLst>
                                      </p:cBhvr>
                                      <p:rCtr x="-3500" y="0"/>
                                    </p:animMotion>
                                  </p:childTnLst>
                                </p:cTn>
                              </p:par>
                              <p:par>
                                <p:cTn id="51" presetID="53" presetClass="entr" presetSubtype="16" fill="hold" grpId="0" nodeType="withEffect">
                                  <p:stCondLst>
                                    <p:cond delay="5000"/>
                                  </p:stCondLst>
                                  <p:childTnLst>
                                    <p:set>
                                      <p:cBhvr>
                                        <p:cTn id="52" dur="1" fill="hold">
                                          <p:stCondLst>
                                            <p:cond delay="0"/>
                                          </p:stCondLst>
                                        </p:cTn>
                                        <p:tgtEl>
                                          <p:spTgt spid="70"/>
                                        </p:tgtEl>
                                        <p:attrNameLst>
                                          <p:attrName>style.visibility</p:attrName>
                                        </p:attrNameLst>
                                      </p:cBhvr>
                                      <p:to>
                                        <p:strVal val="visible"/>
                                      </p:to>
                                    </p:set>
                                    <p:anim calcmode="lin" valueType="num">
                                      <p:cBhvr>
                                        <p:cTn id="53" dur="1000" fill="hold"/>
                                        <p:tgtEl>
                                          <p:spTgt spid="70"/>
                                        </p:tgtEl>
                                        <p:attrNameLst>
                                          <p:attrName>ppt_w</p:attrName>
                                        </p:attrNameLst>
                                      </p:cBhvr>
                                      <p:tavLst>
                                        <p:tav tm="0">
                                          <p:val>
                                            <p:fltVal val="0.000000"/>
                                          </p:val>
                                        </p:tav>
                                        <p:tav tm="100000">
                                          <p:val>
                                            <p:strVal val="#ppt_w"/>
                                          </p:val>
                                        </p:tav>
                                      </p:tavLst>
                                    </p:anim>
                                    <p:anim calcmode="lin" valueType="num">
                                      <p:cBhvr>
                                        <p:cTn id="54" dur="1000" fill="hold"/>
                                        <p:tgtEl>
                                          <p:spTgt spid="70"/>
                                        </p:tgtEl>
                                        <p:attrNameLst>
                                          <p:attrName>ppt_h</p:attrName>
                                        </p:attrNameLst>
                                      </p:cBhvr>
                                      <p:tavLst>
                                        <p:tav tm="0">
                                          <p:val>
                                            <p:fltVal val="0.000000"/>
                                          </p:val>
                                        </p:tav>
                                        <p:tav tm="100000">
                                          <p:val>
                                            <p:strVal val="#ppt_h"/>
                                          </p:val>
                                        </p:tav>
                                      </p:tavLst>
                                    </p:anim>
                                    <p:animEffect transition="in" filter="fade">
                                      <p:cBhvr>
                                        <p:cTn id="55" dur="1000"/>
                                        <p:tgtEl>
                                          <p:spTgt spid="70"/>
                                        </p:tgtEl>
                                      </p:cBhvr>
                                    </p:animEffect>
                                  </p:childTnLst>
                                </p:cTn>
                              </p:par>
                              <p:par>
                                <p:cTn id="56" presetID="22" presetClass="entr" presetSubtype="8" fill="hold" nodeType="withEffect">
                                  <p:stCondLst>
                                    <p:cond delay="5250"/>
                                  </p:stCondLst>
                                  <p:childTnLst>
                                    <p:set>
                                      <p:cBhvr>
                                        <p:cTn id="57" dur="1" fill="hold">
                                          <p:stCondLst>
                                            <p:cond delay="0"/>
                                          </p:stCondLst>
                                        </p:cTn>
                                        <p:tgtEl>
                                          <p:spTgt spid="61"/>
                                        </p:tgtEl>
                                        <p:attrNameLst>
                                          <p:attrName>style.visibility</p:attrName>
                                        </p:attrNameLst>
                                      </p:cBhvr>
                                      <p:to>
                                        <p:strVal val="visible"/>
                                      </p:to>
                                    </p:set>
                                    <p:animEffect transition="in" filter="wipe(left)">
                                      <p:cBhvr>
                                        <p:cTn id="58" dur="750"/>
                                        <p:tgtEl>
                                          <p:spTgt spid="61"/>
                                        </p:tgtEl>
                                      </p:cBhvr>
                                    </p:animEffect>
                                  </p:childTnLst>
                                </p:cTn>
                              </p:par>
                              <p:par>
                                <p:cTn id="59" presetID="10" presetClass="entr" presetSubtype="0" fill="hold" nodeType="withEffect">
                                  <p:stCondLst>
                                    <p:cond delay="575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750"/>
                                        <p:tgtEl>
                                          <p:spTgt spid="95"/>
                                        </p:tgtEl>
                                      </p:cBhvr>
                                    </p:animEffect>
                                  </p:childTnLst>
                                </p:cTn>
                              </p:par>
                              <p:par>
                                <p:cTn id="62" presetID="35" presetClass="path" presetSubtype="0" decel="100000" fill="hold" nodeType="withEffect">
                                  <p:stCondLst>
                                    <p:cond delay="5750"/>
                                  </p:stCondLst>
                                  <p:childTnLst>
                                    <p:animMotion origin="layout" path="M 1.25E-6 7.40741E-7 L -0.06992 -0.00023 " pathEditMode="relative" rAng="0" ptsTypes="AA">
                                      <p:cBhvr>
                                        <p:cTn id="63" dur="1250" spd="-100000" fill="hold"/>
                                        <p:tgtEl>
                                          <p:spTgt spid="95"/>
                                        </p:tgtEl>
                                        <p:attrNameLst>
                                          <p:attrName>ppt_x</p:attrName>
                                          <p:attrName>ppt_y</p:attrName>
                                        </p:attrNameLst>
                                      </p:cBhvr>
                                      <p:rCtr x="-3500" y="0"/>
                                    </p:animMotion>
                                  </p:childTnLst>
                                </p:cTn>
                              </p:par>
                              <p:par>
                                <p:cTn id="64" presetID="53" presetClass="entr" presetSubtype="16" fill="hold" grpId="0" nodeType="withEffect">
                                  <p:stCondLst>
                                    <p:cond delay="60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000000"/>
                                          </p:val>
                                        </p:tav>
                                        <p:tav tm="100000">
                                          <p:val>
                                            <p:strVal val="#ppt_w"/>
                                          </p:val>
                                        </p:tav>
                                      </p:tavLst>
                                    </p:anim>
                                    <p:anim calcmode="lin" valueType="num">
                                      <p:cBhvr>
                                        <p:cTn id="67" dur="1000" fill="hold"/>
                                        <p:tgtEl>
                                          <p:spTgt spid="83"/>
                                        </p:tgtEl>
                                        <p:attrNameLst>
                                          <p:attrName>ppt_h</p:attrName>
                                        </p:attrNameLst>
                                      </p:cBhvr>
                                      <p:tavLst>
                                        <p:tav tm="0">
                                          <p:val>
                                            <p:fltVal val="0.000000"/>
                                          </p:val>
                                        </p:tav>
                                        <p:tav tm="100000">
                                          <p:val>
                                            <p:strVal val="#ppt_h"/>
                                          </p:val>
                                        </p:tav>
                                      </p:tavLst>
                                    </p:anim>
                                    <p:animEffect transition="in" filter="fade">
                                      <p:cBhvr>
                                        <p:cTn id="68" dur="1000"/>
                                        <p:tgtEl>
                                          <p:spTgt spid="83"/>
                                        </p:tgtEl>
                                      </p:cBhvr>
                                    </p:animEffect>
                                  </p:childTnLst>
                                </p:cTn>
                              </p:par>
                              <p:par>
                                <p:cTn id="69" presetID="22" presetClass="entr" presetSubtype="8" fill="hold" nodeType="withEffect">
                                  <p:stCondLst>
                                    <p:cond delay="6250"/>
                                  </p:stCondLst>
                                  <p:childTnLst>
                                    <p:set>
                                      <p:cBhvr>
                                        <p:cTn id="70" dur="1" fill="hold">
                                          <p:stCondLst>
                                            <p:cond delay="0"/>
                                          </p:stCondLst>
                                        </p:cTn>
                                        <p:tgtEl>
                                          <p:spTgt spid="71"/>
                                        </p:tgtEl>
                                        <p:attrNameLst>
                                          <p:attrName>style.visibility</p:attrName>
                                        </p:attrNameLst>
                                      </p:cBhvr>
                                      <p:to>
                                        <p:strVal val="visible"/>
                                      </p:to>
                                    </p:set>
                                    <p:animEffect transition="in" filter="wipe(left)">
                                      <p:cBhvr>
                                        <p:cTn id="71" dur="750"/>
                                        <p:tgtEl>
                                          <p:spTgt spid="71"/>
                                        </p:tgtEl>
                                      </p:cBhvr>
                                    </p:animEffect>
                                  </p:childTnLst>
                                </p:cTn>
                              </p:par>
                            </p:childTnLst>
                          </p:cTn>
                        </p:par>
                        <p:par>
                          <p:cTn id="72" fill="hold">
                            <p:stCondLst>
                              <p:cond delay="2000"/>
                            </p:stCondLst>
                            <p:childTnLst>
                              <p:par>
                                <p:cTn id="73" presetID="7" presetClass="entr" presetSubtype="2" fill="hold" grpId="0" nodeType="afterEffect">
                                  <p:stCondLst>
                                    <p:cond delay="0"/>
                                  </p:stCondLst>
                                  <p:childTnLst>
                                    <p:set>
                                      <p:cBhvr>
                                        <p:cTn id="74" dur="500" fill="hold">
                                          <p:stCondLst>
                                            <p:cond delay="0"/>
                                          </p:stCondLst>
                                        </p:cTn>
                                        <p:tgtEl>
                                          <p:spTgt spid="49"/>
                                        </p:tgtEl>
                                        <p:attrNameLst>
                                          <p:attrName>style.visibility</p:attrName>
                                        </p:attrNameLst>
                                      </p:cBhvr>
                                      <p:to>
                                        <p:strVal val="visible"/>
                                      </p:to>
                                    </p:set>
                                    <p:anim calcmode="lin" valueType="num">
                                      <p:cBhvr>
                                        <p:cTn id="75" dur="500" fill="hold"/>
                                        <p:tgtEl>
                                          <p:spTgt spid="49"/>
                                        </p:tgtEl>
                                        <p:attrNameLst>
                                          <p:attrName>ppt_x</p:attrName>
                                        </p:attrNameLst>
                                      </p:cBhvr>
                                      <p:tavLst>
                                        <p:tav tm="0">
                                          <p:val>
                                            <p:strVal val="1+#ppt_w/2"/>
                                          </p:val>
                                        </p:tav>
                                        <p:tav tm="100000">
                                          <p:val>
                                            <p:strVal val="#ppt_x"/>
                                          </p:val>
                                        </p:tav>
                                      </p:tavLst>
                                    </p:anim>
                                    <p:anim calcmode="lin" valueType="num">
                                      <p:cBhvr>
                                        <p:cTn id="76" dur="500" fill="hold"/>
                                        <p:tgtEl>
                                          <p:spTgt spid="49"/>
                                        </p:tgtEl>
                                        <p:attrNameLst>
                                          <p:attrName>ppt_y</p:attrName>
                                        </p:attrNameLst>
                                      </p:cBhvr>
                                      <p:tavLst>
                                        <p:tav tm="0">
                                          <p:val>
                                            <p:strVal val="#ppt_y"/>
                                          </p:val>
                                        </p:tav>
                                        <p:tav tm="100000">
                                          <p:val>
                                            <p:strVal val="#ppt_y"/>
                                          </p:val>
                                        </p:tav>
                                      </p:tavLst>
                                    </p:anim>
                                  </p:childTnLst>
                                </p:cTn>
                              </p:par>
                            </p:childTnLst>
                          </p:cTn>
                        </p:par>
                        <p:par>
                          <p:cTn id="77" fill="hold">
                            <p:stCondLst>
                              <p:cond delay="2500"/>
                            </p:stCondLst>
                            <p:childTnLst>
                              <p:par>
                                <p:cTn id="78" presetID="7" presetClass="entr" presetSubtype="2" fill="hold" grpId="0" nodeType="afterEffect">
                                  <p:stCondLst>
                                    <p:cond delay="0"/>
                                  </p:stCondLst>
                                  <p:childTnLst>
                                    <p:set>
                                      <p:cBhvr>
                                        <p:cTn id="79" dur="500"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ppt_x</p:attrName>
                                        </p:attrNameLst>
                                      </p:cBhvr>
                                      <p:tavLst>
                                        <p:tav tm="0">
                                          <p:val>
                                            <p:strVal val="1+#ppt_w/2"/>
                                          </p:val>
                                        </p:tav>
                                        <p:tav tm="100000">
                                          <p:val>
                                            <p:strVal val="#ppt_x"/>
                                          </p:val>
                                        </p:tav>
                                      </p:tavLst>
                                    </p:anim>
                                    <p:anim calcmode="lin" valueType="num">
                                      <p:cBhvr>
                                        <p:cTn id="81" dur="500" fill="hold"/>
                                        <p:tgtEl>
                                          <p:spTgt spid="3"/>
                                        </p:tgtEl>
                                        <p:attrNameLst>
                                          <p:attrName>ppt_y</p:attrName>
                                        </p:attrNameLst>
                                      </p:cBhvr>
                                      <p:tavLst>
                                        <p:tav tm="0">
                                          <p:val>
                                            <p:strVal val="#ppt_y"/>
                                          </p:val>
                                        </p:tav>
                                        <p:tav tm="100000">
                                          <p:val>
                                            <p:strVal val="#ppt_y"/>
                                          </p:val>
                                        </p:tav>
                                      </p:tavLst>
                                    </p:anim>
                                  </p:childTnLst>
                                </p:cTn>
                              </p:par>
                            </p:childTnLst>
                          </p:cTn>
                        </p:par>
                        <p:par>
                          <p:cTn id="82" fill="hold">
                            <p:stCondLst>
                              <p:cond delay="3000"/>
                            </p:stCondLst>
                            <p:childTnLst>
                              <p:par>
                                <p:cTn id="83" presetID="7" presetClass="entr" presetSubtype="2" fill="hold" grpId="0" nodeType="afterEffect">
                                  <p:stCondLst>
                                    <p:cond delay="0"/>
                                  </p:stCondLst>
                                  <p:childTnLst>
                                    <p:set>
                                      <p:cBhvr>
                                        <p:cTn id="84" dur="500" fill="hold">
                                          <p:stCondLst>
                                            <p:cond delay="0"/>
                                          </p:stCondLst>
                                        </p:cTn>
                                        <p:tgtEl>
                                          <p:spTgt spid="66"/>
                                        </p:tgtEl>
                                        <p:attrNameLst>
                                          <p:attrName>style.visibility</p:attrName>
                                        </p:attrNameLst>
                                      </p:cBhvr>
                                      <p:to>
                                        <p:strVal val="visible"/>
                                      </p:to>
                                    </p:set>
                                    <p:anim calcmode="lin" valueType="num">
                                      <p:cBhvr>
                                        <p:cTn id="85" dur="500" fill="hold"/>
                                        <p:tgtEl>
                                          <p:spTgt spid="66"/>
                                        </p:tgtEl>
                                        <p:attrNameLst>
                                          <p:attrName>ppt_x</p:attrName>
                                        </p:attrNameLst>
                                      </p:cBhvr>
                                      <p:tavLst>
                                        <p:tav tm="0">
                                          <p:val>
                                            <p:strVal val="1+#ppt_w/2"/>
                                          </p:val>
                                        </p:tav>
                                        <p:tav tm="100000">
                                          <p:val>
                                            <p:strVal val="#ppt_x"/>
                                          </p:val>
                                        </p:tav>
                                      </p:tavLst>
                                    </p:anim>
                                    <p:anim calcmode="lin" valueType="num">
                                      <p:cBhvr>
                                        <p:cTn id="86" dur="500" fill="hold"/>
                                        <p:tgtEl>
                                          <p:spTgt spid="66"/>
                                        </p:tgtEl>
                                        <p:attrNameLst>
                                          <p:attrName>ppt_y</p:attrName>
                                        </p:attrNameLst>
                                      </p:cBhvr>
                                      <p:tavLst>
                                        <p:tav tm="0">
                                          <p:val>
                                            <p:strVal val="#ppt_y"/>
                                          </p:val>
                                        </p:tav>
                                        <p:tav tm="100000">
                                          <p:val>
                                            <p:strVal val="#ppt_y"/>
                                          </p:val>
                                        </p:tav>
                                      </p:tavLst>
                                    </p:anim>
                                  </p:childTnLst>
                                </p:cTn>
                              </p:par>
                            </p:childTnLst>
                          </p:cTn>
                        </p:par>
                        <p:par>
                          <p:cTn id="87" fill="hold">
                            <p:stCondLst>
                              <p:cond delay="3500"/>
                            </p:stCondLst>
                            <p:childTnLst>
                              <p:par>
                                <p:cTn id="88" presetID="7" presetClass="entr" presetSubtype="2" fill="hold" grpId="0" nodeType="afterEffect">
                                  <p:stCondLst>
                                    <p:cond delay="0"/>
                                  </p:stCondLst>
                                  <p:childTnLst>
                                    <p:set>
                                      <p:cBhvr>
                                        <p:cTn id="89" dur="500" fill="hold">
                                          <p:stCondLst>
                                            <p:cond delay="0"/>
                                          </p:stCondLst>
                                        </p:cTn>
                                        <p:tgtEl>
                                          <p:spTgt spid="76"/>
                                        </p:tgtEl>
                                        <p:attrNameLst>
                                          <p:attrName>style.visibility</p:attrName>
                                        </p:attrNameLst>
                                      </p:cBhvr>
                                      <p:to>
                                        <p:strVal val="visible"/>
                                      </p:to>
                                    </p:set>
                                    <p:anim calcmode="lin" valueType="num">
                                      <p:cBhvr>
                                        <p:cTn id="90" dur="500" fill="hold"/>
                                        <p:tgtEl>
                                          <p:spTgt spid="76"/>
                                        </p:tgtEl>
                                        <p:attrNameLst>
                                          <p:attrName>ppt_x</p:attrName>
                                        </p:attrNameLst>
                                      </p:cBhvr>
                                      <p:tavLst>
                                        <p:tav tm="0">
                                          <p:val>
                                            <p:strVal val="1+#ppt_w/2"/>
                                          </p:val>
                                        </p:tav>
                                        <p:tav tm="100000">
                                          <p:val>
                                            <p:strVal val="#ppt_x"/>
                                          </p:val>
                                        </p:tav>
                                      </p:tavLst>
                                    </p:anim>
                                    <p:anim calcmode="lin" valueType="num">
                                      <p:cBhvr>
                                        <p:cTn id="91"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ldLvl="0" animBg="1"/>
      <p:bldP spid="60" grpId="0" bldLvl="0" animBg="1"/>
      <p:bldP spid="70" grpId="0" bldLvl="0" animBg="1"/>
      <p:bldP spid="83" grpId="0" bldLvl="0" animBg="1"/>
      <p:bldP spid="91" grpId="0" bldLvl="0" animBg="1"/>
      <p:bldP spid="91" grpId="1" bldLvl="0" animBg="1"/>
      <p:bldP spid="92" grpId="0" bldLvl="0" animBg="1"/>
      <p:bldP spid="92" grpId="1" bldLvl="0" animBg="1"/>
      <p:bldP spid="49" grpId="0"/>
      <p:bldP spid="3" grpId="0"/>
      <p:bldP spid="66" grpId="0"/>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图片 4"/>
          <p:cNvPicPr>
            <a:picLocks noChangeAspect="1"/>
          </p:cNvPicPr>
          <p:nvPr/>
        </p:nvPicPr>
        <p:blipFill>
          <a:blip r:embed="rId1"/>
          <a:stretch>
            <a:fillRect/>
          </a:stretch>
        </p:blipFill>
        <p:spPr>
          <a:xfrm>
            <a:off x="275035" y="1428750"/>
            <a:ext cx="8593931" cy="3423047"/>
          </a:xfrm>
          <a:prstGeom prst="rect">
            <a:avLst/>
          </a:prstGeom>
          <a:noFill/>
          <a:ln w="9525" cap="flat" cmpd="sng">
            <a:solidFill>
              <a:schemeClr val="accent1"/>
            </a:solidFill>
            <a:prstDash val="solid"/>
            <a:round/>
            <a:headEnd type="none" w="med" len="med"/>
            <a:tailEnd type="none" w="med" len="med"/>
          </a:ln>
        </p:spPr>
      </p:pic>
      <p:sp>
        <p:nvSpPr>
          <p:cNvPr id="4" name="标题 3"/>
          <p:cNvSpPr>
            <a:spLocks noGrp="1"/>
          </p:cNvSpPr>
          <p:nvPr>
            <p:ph type="title"/>
          </p:nvPr>
        </p:nvSpPr>
        <p:spPr>
          <a:xfrm>
            <a:off x="628650" y="148829"/>
            <a:ext cx="7886700" cy="339329"/>
          </a:xfrm>
        </p:spPr>
        <p:txBody>
          <a:bodyPr>
            <a:normAutofit fontScale="90000"/>
          </a:bodyPr>
          <a:p>
            <a:pPr marL="0" marR="0" indent="0" algn="l" defTabSz="914400" rtl="0" eaLnBrk="1" fontAlgn="auto" latinLnBrk="0" hangingPunct="1">
              <a:lnSpc>
                <a:spcPct val="90000"/>
              </a:lnSpc>
              <a:spcBef>
                <a:spcPct val="0"/>
              </a:spcBef>
              <a:spcAft>
                <a:spcPct val="0"/>
              </a:spcAft>
              <a:buClrTx/>
              <a:buSzTx/>
              <a:buFontTx/>
              <a:buNone/>
            </a:pPr>
            <a:r>
              <a:rPr kumimoji="0" lang="zh-CN" altLang="en-US" sz="2100" b="0" i="0" u="none" strike="noStrike" kern="1200" cap="none" spc="0" normalizeH="0" baseline="0" noProof="1" dirty="0">
                <a:solidFill>
                  <a:srgbClr val="1C4885"/>
                </a:solidFill>
                <a:effectLst/>
                <a:latin typeface="微软雅黑" panose="020B0503020204020204" pitchFamily="34" charset="-122"/>
                <a:ea typeface="微软雅黑" panose="020B0503020204020204" pitchFamily="34" charset="-122"/>
                <a:cs typeface="+mn-cs"/>
              </a:rPr>
              <a:t>政策解读内容要求</a:t>
            </a:r>
            <a:endParaRPr kumimoji="0" lang="zh-CN" altLang="en-US" sz="2100" b="0" i="0" u="none" strike="noStrike" kern="1200" cap="none" spc="0" normalizeH="0" baseline="0" noProof="1" dirty="0">
              <a:solidFill>
                <a:srgbClr val="1C4885"/>
              </a:solidFill>
              <a:effectLst/>
              <a:latin typeface="微软雅黑" panose="020B0503020204020204" pitchFamily="34" charset="-122"/>
              <a:ea typeface="微软雅黑" panose="020B0503020204020204" pitchFamily="34" charset="-122"/>
              <a:cs typeface="+mn-cs"/>
            </a:endParaRPr>
          </a:p>
        </p:txBody>
      </p:sp>
      <p:sp>
        <p:nvSpPr>
          <p:cNvPr id="45059" name="文本框 5"/>
          <p:cNvSpPr txBox="1"/>
          <p:nvPr/>
        </p:nvSpPr>
        <p:spPr>
          <a:xfrm>
            <a:off x="275035" y="572691"/>
            <a:ext cx="8593931" cy="506730"/>
          </a:xfrm>
          <a:prstGeom prst="rect">
            <a:avLst/>
          </a:prstGeom>
          <a:noFill/>
          <a:ln w="9525">
            <a:noFill/>
          </a:ln>
        </p:spPr>
        <p:txBody>
          <a:bodyPr wrap="square" anchor="t" anchorCtr="0">
            <a:spAutoFit/>
          </a:bodyPr>
          <a:p>
            <a:r>
              <a:rPr lang="zh-CN" altLang="en-US" sz="1350">
                <a:latin typeface="+mn-lt"/>
                <a:ea typeface="+mn-ea"/>
              </a:rPr>
              <a:t>着重解读政策措施的</a:t>
            </a:r>
            <a:r>
              <a:rPr lang="zh-CN" altLang="en-US" sz="1350">
                <a:solidFill>
                  <a:srgbClr val="FF0000"/>
                </a:solidFill>
                <a:latin typeface="+mn-lt"/>
                <a:ea typeface="+mn-ea"/>
              </a:rPr>
              <a:t>背景依据、目标任务、主要内容、涉及范围、执行标准</a:t>
            </a:r>
            <a:r>
              <a:rPr lang="zh-CN" altLang="en-US" sz="1350">
                <a:latin typeface="+mn-lt"/>
                <a:ea typeface="+mn-ea"/>
              </a:rPr>
              <a:t>，以及</a:t>
            </a:r>
            <a:r>
              <a:rPr lang="zh-CN" altLang="en-US" sz="1350">
                <a:solidFill>
                  <a:srgbClr val="FF0000"/>
                </a:solidFill>
                <a:latin typeface="+mn-lt"/>
                <a:ea typeface="+mn-ea"/>
              </a:rPr>
              <a:t>注意事项、关键词诠释、惠民利民举措、新旧政策差异</a:t>
            </a:r>
            <a:r>
              <a:rPr lang="zh-CN" altLang="en-US" sz="1350">
                <a:latin typeface="+mn-lt"/>
                <a:ea typeface="+mn-ea"/>
              </a:rPr>
              <a:t>等，使政策内涵透明，避免误解误读。</a:t>
            </a:r>
            <a:r>
              <a:rPr lang="en-US" altLang="zh-CN" sz="1350">
                <a:latin typeface="+mn-lt"/>
                <a:ea typeface="+mn-ea"/>
              </a:rPr>
              <a:t>——</a:t>
            </a:r>
            <a:r>
              <a:rPr lang="zh-CN" altLang="en-US" sz="1350">
                <a:latin typeface="+mn-lt"/>
                <a:ea typeface="+mn-ea"/>
              </a:rPr>
              <a:t>中办发</a:t>
            </a:r>
            <a:r>
              <a:rPr lang="zh-CN" altLang="zh-CN" sz="1350" dirty="0">
                <a:solidFill>
                  <a:srgbClr val="FF0000"/>
                </a:solidFill>
                <a:latin typeface="+mn-lt"/>
                <a:ea typeface="+mn-ea"/>
              </a:rPr>
              <a:t>〔20</a:t>
            </a:r>
            <a:r>
              <a:rPr lang="en-US" altLang="zh-CN" sz="1350" dirty="0">
                <a:solidFill>
                  <a:srgbClr val="FF0000"/>
                </a:solidFill>
                <a:latin typeface="+mn-lt"/>
                <a:ea typeface="+mn-ea"/>
              </a:rPr>
              <a:t>16</a:t>
            </a:r>
            <a:r>
              <a:rPr lang="zh-CN" altLang="zh-CN" sz="1350" dirty="0">
                <a:solidFill>
                  <a:srgbClr val="FF0000"/>
                </a:solidFill>
                <a:latin typeface="+mn-lt"/>
                <a:ea typeface="+mn-ea"/>
              </a:rPr>
              <a:t>〕</a:t>
            </a:r>
            <a:r>
              <a:rPr lang="en-US" altLang="zh-CN" sz="1350">
                <a:latin typeface="+mn-lt"/>
                <a:ea typeface="+mn-ea"/>
              </a:rPr>
              <a:t>8</a:t>
            </a:r>
            <a:r>
              <a:rPr lang="zh-CN" altLang="en-US" sz="1350">
                <a:latin typeface="+mn-lt"/>
                <a:ea typeface="+mn-ea"/>
              </a:rPr>
              <a:t>号</a:t>
            </a:r>
            <a:endParaRPr lang="zh-CN" altLang="en-US" sz="1350">
              <a:latin typeface="+mn-lt"/>
              <a:ea typeface="+mn-ea"/>
            </a:endParaRPr>
          </a:p>
        </p:txBody>
      </p:sp>
      <p:cxnSp>
        <p:nvCxnSpPr>
          <p:cNvPr id="6" name="直接连接符 5"/>
          <p:cNvCxnSpPr/>
          <p:nvPr/>
        </p:nvCxnSpPr>
        <p:spPr>
          <a:xfrm>
            <a:off x="539525" y="98427"/>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1823" y="366395"/>
            <a:ext cx="7400925" cy="414020"/>
          </a:xfrm>
          <a:prstGeom prst="rect">
            <a:avLst/>
          </a:prstGeom>
          <a:noFill/>
        </p:spPr>
        <p:txBody>
          <a:bodyPr wrap="square" rtlCol="0">
            <a:spAutoFit/>
          </a:bodyPr>
          <a:lstStyle/>
          <a:p>
            <a:pPr algn="l"/>
            <a:r>
              <a:rPr lang="zh-CN" altLang="en-US" sz="2100" dirty="0">
                <a:solidFill>
                  <a:srgbClr val="1C4885"/>
                </a:solidFill>
                <a:effectLst/>
                <a:latin typeface="微软雅黑" panose="020B0503020204020204" pitchFamily="34" charset="-122"/>
                <a:ea typeface="微软雅黑" panose="020B0503020204020204" pitchFamily="34" charset="-122"/>
                <a:sym typeface="+mn-ea"/>
              </a:rPr>
              <a:t>政策咨询渠道</a:t>
            </a:r>
            <a:endParaRPr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252730"/>
          </a:xfrm>
          <a:prstGeom prst="rect">
            <a:avLst/>
          </a:prstGeom>
          <a:noFill/>
        </p:spPr>
        <p:txBody>
          <a:bodyPr wrap="square" rtlCol="0">
            <a:spAutoFit/>
          </a:bodyPr>
          <a:lstStyle/>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政策咨询部门</a:t>
            </a:r>
            <a:endParaRPr lang="zh-CN" altLang="en-US" sz="105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5655038" y="2622225"/>
            <a:ext cx="2368517" cy="252730"/>
          </a:xfrm>
          <a:prstGeom prst="rect">
            <a:avLst/>
          </a:prstGeom>
          <a:noFill/>
        </p:spPr>
        <p:txBody>
          <a:bodyPr wrap="square" rtlCol="0">
            <a:spAutoFit/>
          </a:bodyPr>
          <a:lstStyle/>
          <a:p>
            <a:pPr algn="just"/>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联系人</a:t>
            </a:r>
            <a:endParaRPr lang="zh-CN" altLang="en-US" sz="105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5677376" y="3681889"/>
            <a:ext cx="2687003" cy="252730"/>
          </a:xfrm>
          <a:prstGeom prst="rect">
            <a:avLst/>
          </a:prstGeom>
          <a:noFill/>
        </p:spPr>
        <p:txBody>
          <a:bodyPr wrap="square" rtlCol="0">
            <a:spAutoFit/>
          </a:bodyPr>
          <a:lstStyle/>
          <a:p>
            <a:pPr algn="l">
              <a:buClrTx/>
              <a:buSzTx/>
              <a:buNone/>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联系方式</a:t>
            </a:r>
            <a:endParaRPr lang="zh-CN" altLang="en-US" sz="1050" dirty="0">
              <a:latin typeface="微软雅黑" panose="020B0503020204020204" pitchFamily="34" charset="-122"/>
              <a:ea typeface="微软雅黑" panose="020B0503020204020204" pitchFamily="34" charset="-122"/>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2" name="图片 1"/>
          <p:cNvPicPr>
            <a:picLocks noChangeAspect="1"/>
          </p:cNvPicPr>
          <p:nvPr/>
        </p:nvPicPr>
        <p:blipFill>
          <a:blip r:embed="rId2"/>
          <a:stretch>
            <a:fillRect/>
          </a:stretch>
        </p:blipFill>
        <p:spPr>
          <a:xfrm>
            <a:off x="178435" y="947420"/>
            <a:ext cx="4162425" cy="757555"/>
          </a:xfrm>
          <a:prstGeom prst="rect">
            <a:avLst/>
          </a:prstGeom>
          <a:ln>
            <a:solidFill>
              <a:schemeClr val="accent3"/>
            </a:solidFill>
          </a:ln>
        </p:spPr>
      </p:pic>
      <p:pic>
        <p:nvPicPr>
          <p:cNvPr id="8" name="图片 7"/>
          <p:cNvPicPr>
            <a:picLocks noChangeAspect="1"/>
          </p:cNvPicPr>
          <p:nvPr/>
        </p:nvPicPr>
        <p:blipFill>
          <a:blip r:embed="rId3"/>
          <a:stretch>
            <a:fillRect/>
          </a:stretch>
        </p:blipFill>
        <p:spPr>
          <a:xfrm>
            <a:off x="178435" y="1835785"/>
            <a:ext cx="4162425" cy="1005205"/>
          </a:xfrm>
          <a:prstGeom prst="rect">
            <a:avLst/>
          </a:prstGeom>
          <a:ln>
            <a:solidFill>
              <a:schemeClr val="accent3"/>
            </a:solidFill>
          </a:ln>
        </p:spPr>
      </p:pic>
      <p:sp>
        <p:nvSpPr>
          <p:cNvPr id="9" name="文本框 8"/>
          <p:cNvSpPr txBox="1"/>
          <p:nvPr/>
        </p:nvSpPr>
        <p:spPr>
          <a:xfrm>
            <a:off x="245586" y="3554413"/>
            <a:ext cx="4283869" cy="506730"/>
          </a:xfrm>
          <a:prstGeom prst="rect">
            <a:avLst/>
          </a:prstGeom>
          <a:noFill/>
        </p:spPr>
        <p:txBody>
          <a:bodyPr wrap="square" rtlCol="0" anchor="t">
            <a:spAutoFit/>
          </a:bodyPr>
          <a:p>
            <a:r>
              <a:rPr lang="zh-CN" altLang="en-US" sz="1350"/>
              <a:t>http://www.moe.gov.cn/jyb_hygq/hygq_zctw/zczx_wyly_1/</a:t>
            </a:r>
            <a:endParaRPr lang="zh-CN" altLang="en-US" sz="1350"/>
          </a:p>
        </p:txBody>
      </p:sp>
      <p:pic>
        <p:nvPicPr>
          <p:cNvPr id="3" name="图片 2"/>
          <p:cNvPicPr>
            <a:picLocks noChangeAspect="1"/>
          </p:cNvPicPr>
          <p:nvPr/>
        </p:nvPicPr>
        <p:blipFill>
          <a:blip r:embed="rId4"/>
          <a:srcRect r="24328"/>
          <a:stretch>
            <a:fillRect/>
          </a:stretch>
        </p:blipFill>
        <p:spPr>
          <a:xfrm>
            <a:off x="178435" y="3004185"/>
            <a:ext cx="4176395" cy="1695450"/>
          </a:xfrm>
          <a:prstGeom prst="rect">
            <a:avLst/>
          </a:prstGeom>
          <a:ln>
            <a:solidFill>
              <a:schemeClr val="accent3"/>
            </a:solidFill>
          </a:ln>
        </p:spPr>
      </p:pic>
      <p:pic>
        <p:nvPicPr>
          <p:cNvPr id="10" name="图片 9"/>
          <p:cNvPicPr>
            <a:picLocks noChangeAspect="1"/>
          </p:cNvPicPr>
          <p:nvPr/>
        </p:nvPicPr>
        <p:blipFill>
          <a:blip r:embed="rId5"/>
          <a:stretch>
            <a:fillRect/>
          </a:stretch>
        </p:blipFill>
        <p:spPr>
          <a:xfrm>
            <a:off x="178435" y="1572260"/>
            <a:ext cx="4313873" cy="2542223"/>
          </a:xfrm>
          <a:prstGeom prst="rect">
            <a:avLst/>
          </a:prstGeom>
          <a:ln>
            <a:solidFill>
              <a:schemeClr val="accent3"/>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1823" y="366395"/>
            <a:ext cx="7400925" cy="414020"/>
          </a:xfrm>
          <a:prstGeom prst="rect">
            <a:avLst/>
          </a:prstGeom>
          <a:noFill/>
        </p:spPr>
        <p:txBody>
          <a:bodyPr wrap="square" rtlCol="0">
            <a:spAutoFit/>
          </a:bodyPr>
          <a:lstStyle/>
          <a:p>
            <a:pPr algn="l"/>
            <a:r>
              <a:rPr lang="zh-CN" altLang="en-US" sz="2100" dirty="0">
                <a:solidFill>
                  <a:srgbClr val="1C4885"/>
                </a:solidFill>
                <a:effectLst/>
                <a:latin typeface="微软雅黑" panose="020B0503020204020204" pitchFamily="34" charset="-122"/>
                <a:ea typeface="微软雅黑" panose="020B0503020204020204" pitchFamily="34" charset="-122"/>
                <a:sym typeface="+mn-ea"/>
              </a:rPr>
              <a:t>负责人</a:t>
            </a:r>
            <a:r>
              <a:rPr lang="zh-CN" altLang="en-US" sz="2100" dirty="0">
                <a:solidFill>
                  <a:srgbClr val="1C4885"/>
                </a:solidFill>
                <a:effectLst/>
                <a:latin typeface="微软雅黑" panose="020B0503020204020204" pitchFamily="34" charset="-122"/>
                <a:ea typeface="微软雅黑" panose="020B0503020204020204" pitchFamily="34" charset="-122"/>
                <a:sym typeface="+mn-ea"/>
              </a:rPr>
              <a:t>解读</a:t>
            </a:r>
            <a:endParaRPr lang="zh-CN" altLang="en-US" sz="2100" dirty="0">
              <a:solidFill>
                <a:srgbClr val="1C4885"/>
              </a:solidFill>
              <a:effectLst/>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306705"/>
          </a:xfrm>
          <a:prstGeom prst="rect">
            <a:avLst/>
          </a:prstGeom>
          <a:noFill/>
        </p:spPr>
        <p:txBody>
          <a:bodyPr wrap="square" rtlCol="0">
            <a:spAutoFit/>
          </a:bodyPr>
          <a:lstStyle/>
          <a:p>
            <a:pPr algn="l">
              <a:buClrTx/>
              <a:buSzTx/>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新闻发布会</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4" name="文本框 43"/>
          <p:cNvSpPr txBox="1"/>
          <p:nvPr/>
        </p:nvSpPr>
        <p:spPr>
          <a:xfrm>
            <a:off x="5655038" y="2622225"/>
            <a:ext cx="2368517" cy="306705"/>
          </a:xfrm>
          <a:prstGeom prst="rect">
            <a:avLst/>
          </a:prstGeom>
          <a:noFill/>
        </p:spPr>
        <p:txBody>
          <a:bodyPr wrap="square" rtlCol="0">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媒体采访</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5" name="文本框 44"/>
          <p:cNvSpPr txBox="1"/>
          <p:nvPr/>
        </p:nvSpPr>
        <p:spPr>
          <a:xfrm>
            <a:off x="5677376" y="3681889"/>
            <a:ext cx="2687003" cy="306705"/>
          </a:xfrm>
          <a:prstGeom prst="rect">
            <a:avLst/>
          </a:prstGeom>
          <a:noFill/>
        </p:spPr>
        <p:txBody>
          <a:bodyPr wrap="square" rtlCol="0">
            <a:spAutoFit/>
          </a:bodyPr>
          <a:lstStyle/>
          <a:p>
            <a:pPr algn="l">
              <a:buClrTx/>
              <a:buSzTx/>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署名文章</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5" name="图片 4"/>
          <p:cNvPicPr>
            <a:picLocks noChangeAspect="1"/>
          </p:cNvPicPr>
          <p:nvPr/>
        </p:nvPicPr>
        <p:blipFill>
          <a:blip r:embed="rId2"/>
          <a:stretch>
            <a:fillRect/>
          </a:stretch>
        </p:blipFill>
        <p:spPr>
          <a:xfrm>
            <a:off x="35560" y="1390015"/>
            <a:ext cx="4598670" cy="2715895"/>
          </a:xfrm>
          <a:prstGeom prst="rect">
            <a:avLst/>
          </a:prstGeom>
          <a:ln>
            <a:solidFill>
              <a:schemeClr val="accent3"/>
            </a:solidFill>
          </a:ln>
        </p:spPr>
      </p:pic>
      <p:pic>
        <p:nvPicPr>
          <p:cNvPr id="7" name="图片 6"/>
          <p:cNvPicPr>
            <a:picLocks noChangeAspect="1"/>
          </p:cNvPicPr>
          <p:nvPr/>
        </p:nvPicPr>
        <p:blipFill>
          <a:blip r:embed="rId3"/>
          <a:stretch>
            <a:fillRect/>
          </a:stretch>
        </p:blipFill>
        <p:spPr>
          <a:xfrm>
            <a:off x="0" y="1390015"/>
            <a:ext cx="4601845" cy="3000375"/>
          </a:xfrm>
          <a:prstGeom prst="rect">
            <a:avLst/>
          </a:prstGeom>
        </p:spPr>
      </p:pic>
      <p:pic>
        <p:nvPicPr>
          <p:cNvPr id="11" name="图片 10"/>
          <p:cNvPicPr>
            <a:picLocks noChangeAspect="1"/>
          </p:cNvPicPr>
          <p:nvPr/>
        </p:nvPicPr>
        <p:blipFill>
          <a:blip r:embed="rId4"/>
          <a:stretch>
            <a:fillRect/>
          </a:stretch>
        </p:blipFill>
        <p:spPr>
          <a:xfrm>
            <a:off x="107950" y="1390015"/>
            <a:ext cx="4526280" cy="24809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1823" y="366395"/>
            <a:ext cx="7400925" cy="414020"/>
          </a:xfrm>
          <a:prstGeom prst="rect">
            <a:avLst/>
          </a:prstGeom>
          <a:noFill/>
        </p:spPr>
        <p:txBody>
          <a:bodyPr wrap="square" rtlCol="0">
            <a:spAutoFit/>
          </a:bodyPr>
          <a:lstStyle/>
          <a:p>
            <a:pPr algn="l"/>
            <a:r>
              <a:rPr lang="zh-CN" altLang="en-US" sz="2100" dirty="0">
                <a:solidFill>
                  <a:srgbClr val="1C4885"/>
                </a:solidFill>
                <a:effectLst/>
                <a:latin typeface="微软雅黑" panose="020B0503020204020204" pitchFamily="34" charset="-122"/>
                <a:ea typeface="微软雅黑" panose="020B0503020204020204" pitchFamily="34" charset="-122"/>
                <a:sym typeface="+mn-ea"/>
              </a:rPr>
              <a:t>专家</a:t>
            </a:r>
            <a:r>
              <a:rPr lang="zh-CN" altLang="en-US" sz="2100" dirty="0">
                <a:solidFill>
                  <a:srgbClr val="1C4885"/>
                </a:solidFill>
                <a:effectLst/>
                <a:latin typeface="微软雅黑" panose="020B0503020204020204" pitchFamily="34" charset="-122"/>
                <a:ea typeface="微软雅黑" panose="020B0503020204020204" pitchFamily="34" charset="-122"/>
                <a:sym typeface="+mn-ea"/>
              </a:rPr>
              <a:t>解读</a:t>
            </a:r>
            <a:endParaRPr lang="zh-CN" altLang="en-US" sz="2100" dirty="0">
              <a:solidFill>
                <a:srgbClr val="1C4885"/>
              </a:solidFill>
              <a:effectLst/>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306705"/>
          </a:xfrm>
          <a:prstGeom prst="rect">
            <a:avLst/>
          </a:prstGeom>
          <a:noFill/>
        </p:spPr>
        <p:txBody>
          <a:bodyPr wrap="square" rtlCol="0">
            <a:spAutoFit/>
          </a:bodyPr>
          <a:lstStyle/>
          <a:p>
            <a:pPr algn="l">
              <a:buClrTx/>
              <a:buSzTx/>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领域专家</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4" name="文本框 43"/>
          <p:cNvSpPr txBox="1"/>
          <p:nvPr/>
        </p:nvSpPr>
        <p:spPr>
          <a:xfrm>
            <a:off x="5622653" y="2664135"/>
            <a:ext cx="2368517" cy="306705"/>
          </a:xfrm>
          <a:prstGeom prst="rect">
            <a:avLst/>
          </a:prstGeom>
          <a:noFill/>
        </p:spPr>
        <p:txBody>
          <a:bodyPr wrap="square" rtlCol="0">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部门领导</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7" name="图片 6"/>
          <p:cNvPicPr>
            <a:picLocks noChangeAspect="1"/>
          </p:cNvPicPr>
          <p:nvPr/>
        </p:nvPicPr>
        <p:blipFill>
          <a:blip r:embed="rId2"/>
          <a:stretch>
            <a:fillRect/>
          </a:stretch>
        </p:blipFill>
        <p:spPr>
          <a:xfrm>
            <a:off x="252095" y="1131570"/>
            <a:ext cx="4295775" cy="3226435"/>
          </a:xfrm>
          <a:prstGeom prst="rect">
            <a:avLst/>
          </a:prstGeom>
        </p:spPr>
      </p:pic>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3487517" y="2148097"/>
            <a:ext cx="1562990" cy="1562990"/>
          </a:xfrm>
          <a:prstGeom prst="ellipse">
            <a:avLst/>
          </a:prstGeom>
          <a:blipFill dpi="0" rotWithShape="1">
            <a:blip r:embed="rId1"/>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文本框 14"/>
          <p:cNvSpPr txBox="1"/>
          <p:nvPr/>
        </p:nvSpPr>
        <p:spPr>
          <a:xfrm>
            <a:off x="1473346" y="1726360"/>
            <a:ext cx="1943100" cy="392415"/>
          </a:xfrm>
          <a:prstGeom prst="rect">
            <a:avLst/>
          </a:prstGeom>
          <a:noFill/>
        </p:spPr>
        <p:txBody>
          <a:bodyPr wrap="none" lIns="91435" tIns="45717" rIns="91435" bIns="45717" anchor="ctr" anchorCtr="0">
            <a:normAutofit fontScale="85000" lnSpcReduction="20000"/>
          </a:bodyPr>
          <a:lstStyle/>
          <a:p>
            <a:r>
              <a:rPr lang="zh-CN" altLang="en-US" sz="28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标题文本预设</a:t>
            </a:r>
            <a:endParaRPr lang="zh-CN" altLang="en-US" sz="28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 name="组合 6"/>
          <p:cNvGrpSpPr/>
          <p:nvPr/>
        </p:nvGrpSpPr>
        <p:grpSpPr>
          <a:xfrm>
            <a:off x="5505443" y="1744083"/>
            <a:ext cx="2610485" cy="2226300"/>
            <a:chOff x="7985117" y="1548524"/>
            <a:chExt cx="3480647" cy="2968399"/>
          </a:xfrm>
        </p:grpSpPr>
        <p:grpSp>
          <p:nvGrpSpPr>
            <p:cNvPr id="3" name="组合 7"/>
            <p:cNvGrpSpPr/>
            <p:nvPr/>
          </p:nvGrpSpPr>
          <p:grpSpPr>
            <a:xfrm>
              <a:off x="7985117" y="1548524"/>
              <a:ext cx="3479667" cy="832273"/>
              <a:chOff x="1363763" y="1630469"/>
              <a:chExt cx="3479667" cy="832273"/>
            </a:xfrm>
          </p:grpSpPr>
          <p:grpSp>
            <p:nvGrpSpPr>
              <p:cNvPr id="4" name="组合 20"/>
              <p:cNvGrpSpPr/>
              <p:nvPr/>
            </p:nvGrpSpPr>
            <p:grpSpPr>
              <a:xfrm>
                <a:off x="1363763" y="1653267"/>
                <a:ext cx="489858" cy="489858"/>
                <a:chOff x="1363763" y="1653267"/>
                <a:chExt cx="489858" cy="489858"/>
              </a:xfrm>
            </p:grpSpPr>
            <p:sp>
              <p:nvSpPr>
                <p:cNvPr id="24" name="椭圆 23"/>
                <p:cNvSpPr/>
                <p:nvPr/>
              </p:nvSpPr>
              <p:spPr>
                <a:xfrm>
                  <a:off x="1363763" y="1653267"/>
                  <a:ext cx="489858" cy="489858"/>
                </a:xfrm>
                <a:prstGeom prst="ellipse">
                  <a:avLst/>
                </a:prstGeom>
                <a:gradFill flip="none" rotWithShape="1">
                  <a:gsLst>
                    <a:gs pos="0">
                      <a:srgbClr val="97BBD9"/>
                    </a:gs>
                    <a:gs pos="100000">
                      <a:srgbClr val="0152A6"/>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任意多边形 24"/>
                <p:cNvSpPr/>
                <p:nvPr/>
              </p:nvSpPr>
              <p:spPr bwMode="auto">
                <a:xfrm>
                  <a:off x="1518705" y="1804342"/>
                  <a:ext cx="179973" cy="179973"/>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2" name="矩形 21"/>
              <p:cNvSpPr/>
              <p:nvPr/>
            </p:nvSpPr>
            <p:spPr>
              <a:xfrm>
                <a:off x="1906476" y="1630469"/>
                <a:ext cx="2587414" cy="832273"/>
              </a:xfrm>
              <a:prstGeom prst="rect">
                <a:avLst/>
              </a:prstGeom>
            </p:spPr>
            <p:txBody>
              <a:bodyPr wrap="none" lIns="144000" tIns="0" rIns="144000" bIns="0">
                <a:normAutofit fontScale="65000"/>
              </a:bodyPr>
              <a:lstStyle/>
              <a:p>
                <a:pPr algn="l"/>
                <a:r>
                  <a:rPr lang="zh-CN" altLang="en-US" sz="1865">
                    <a:sym typeface="+mn-ea"/>
                  </a:rPr>
                  <a:t>不是简单摘抄政策原文</a:t>
                </a:r>
                <a:endParaRPr lang="zh-CN" altLang="en-US" sz="1865"/>
              </a:p>
              <a:p>
                <a:pPr algn="l"/>
                <a:r>
                  <a:rPr lang="zh-CN" altLang="en-US" sz="1865">
                    <a:sym typeface="+mn-ea"/>
                  </a:rPr>
                  <a:t>不是大面积堆砌文字</a:t>
                </a:r>
                <a:endParaRPr lang="zh-CN" altLang="en-US" sz="1865"/>
              </a:p>
              <a:p>
                <a:pPr algn="l"/>
                <a:r>
                  <a:rPr lang="zh-CN" altLang="en-US" sz="1865">
                    <a:sym typeface="+mn-ea"/>
                  </a:rPr>
                  <a:t>不是简单的</a:t>
                </a:r>
                <a:r>
                  <a:rPr lang="en-US" altLang="zh-CN" sz="1865">
                    <a:sym typeface="+mn-ea"/>
                  </a:rPr>
                  <a:t>PPT</a:t>
                </a:r>
                <a:r>
                  <a:rPr lang="zh-CN" altLang="en-US" sz="1865">
                    <a:sym typeface="+mn-ea"/>
                  </a:rPr>
                  <a:t>截图</a:t>
                </a:r>
                <a:endParaRPr lang="zh-CN" altLang="en-US" sz="1865"/>
              </a:p>
              <a:p>
                <a:pPr algn="l"/>
                <a:endParaRPr lang="zh-CN" altLang="en-US" sz="1600">
                  <a:sym typeface="+mn-ea"/>
                </a:endParaRPr>
              </a:p>
              <a:p>
                <a:pPr algn="l"/>
                <a:endParaRPr lang="zh-CN" altLang="en-US" sz="1600"/>
              </a:p>
              <a:p>
                <a:endParaRPr lang="zh-CN" altLang="en-US" sz="1600" b="1"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矩形 22"/>
              <p:cNvSpPr/>
              <p:nvPr/>
            </p:nvSpPr>
            <p:spPr>
              <a:xfrm>
                <a:off x="1906687" y="1876690"/>
                <a:ext cx="2936743" cy="536011"/>
              </a:xfrm>
              <a:prstGeom prst="rect">
                <a:avLst/>
              </a:prstGeom>
            </p:spPr>
            <p:txBody>
              <a:bodyPr wrap="square" lIns="144000" tIns="0" rIns="144000" bIns="0">
                <a:noAutofit/>
              </a:bodyPr>
              <a:lstStyle/>
              <a:p>
                <a:pPr>
                  <a:lnSpc>
                    <a:spcPct val="120000"/>
                  </a:lnSpc>
                </a:pPr>
                <a:endParaRPr lang="zh-CN" altLang="en-US" sz="100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7" name="组合 8"/>
            <p:cNvGrpSpPr/>
            <p:nvPr/>
          </p:nvGrpSpPr>
          <p:grpSpPr>
            <a:xfrm>
              <a:off x="7985117" y="2614886"/>
              <a:ext cx="3480647" cy="808954"/>
              <a:chOff x="1363763" y="3392284"/>
              <a:chExt cx="3480647" cy="808954"/>
            </a:xfrm>
          </p:grpSpPr>
          <p:grpSp>
            <p:nvGrpSpPr>
              <p:cNvPr id="8" name="组合 15"/>
              <p:cNvGrpSpPr/>
              <p:nvPr/>
            </p:nvGrpSpPr>
            <p:grpSpPr>
              <a:xfrm>
                <a:off x="1363763" y="3392284"/>
                <a:ext cx="489858" cy="489858"/>
                <a:chOff x="1363763" y="3392284"/>
                <a:chExt cx="489858" cy="489858"/>
              </a:xfrm>
            </p:grpSpPr>
            <p:sp>
              <p:nvSpPr>
                <p:cNvPr id="19" name="椭圆 18"/>
                <p:cNvSpPr/>
                <p:nvPr/>
              </p:nvSpPr>
              <p:spPr>
                <a:xfrm>
                  <a:off x="1363763" y="3392284"/>
                  <a:ext cx="489858" cy="489858"/>
                </a:xfrm>
                <a:prstGeom prst="ellipse">
                  <a:avLst/>
                </a:prstGeom>
                <a:gradFill flip="none" rotWithShape="1">
                  <a:gsLst>
                    <a:gs pos="0">
                      <a:srgbClr val="97BBD9"/>
                    </a:gs>
                    <a:gs pos="100000">
                      <a:srgbClr val="0152A6"/>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任意多边形 30"/>
                <p:cNvSpPr/>
                <p:nvPr/>
              </p:nvSpPr>
              <p:spPr bwMode="auto">
                <a:xfrm>
                  <a:off x="1470535"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p:spPr>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7" name="矩形 16"/>
              <p:cNvSpPr/>
              <p:nvPr/>
            </p:nvSpPr>
            <p:spPr>
              <a:xfrm>
                <a:off x="1906476" y="3419377"/>
                <a:ext cx="2937934" cy="704426"/>
              </a:xfrm>
              <a:prstGeom prst="rect">
                <a:avLst/>
              </a:prstGeom>
            </p:spPr>
            <p:txBody>
              <a:bodyPr wrap="none" lIns="144000" tIns="0" rIns="144000" bIns="0">
                <a:noAutofit/>
              </a:bodyPr>
              <a:lstStyle/>
              <a:p>
                <a:pPr algn="l"/>
                <a:r>
                  <a:rPr lang="zh-CN" altLang="en-US" sz="1300">
                    <a:sym typeface="+mn-ea"/>
                  </a:rPr>
                  <a:t>整体色彩：有一个主色调</a:t>
                </a:r>
                <a:endParaRPr lang="zh-CN" altLang="en-US" sz="1300">
                  <a:sym typeface="+mn-ea"/>
                </a:endParaRPr>
              </a:p>
              <a:p>
                <a:pPr algn="l"/>
                <a:r>
                  <a:rPr lang="zh-CN" altLang="en-US" sz="1300">
                    <a:sym typeface="+mn-ea"/>
                  </a:rPr>
                  <a:t>，原则上不超过</a:t>
                </a:r>
                <a:r>
                  <a:rPr lang="en-US" altLang="zh-CN" sz="1300">
                    <a:sym typeface="+mn-ea"/>
                  </a:rPr>
                  <a:t>3</a:t>
                </a:r>
                <a:r>
                  <a:rPr lang="zh-CN" altLang="en-US" sz="1300">
                    <a:sym typeface="+mn-ea"/>
                  </a:rPr>
                  <a:t>种颜色，</a:t>
                </a:r>
                <a:endParaRPr lang="zh-CN" altLang="en-US" sz="1300">
                  <a:sym typeface="+mn-ea"/>
                </a:endParaRPr>
              </a:p>
              <a:p>
                <a:pPr algn="l"/>
                <a:r>
                  <a:rPr lang="zh-CN" altLang="en-US" sz="1300">
                    <a:sym typeface="+mn-ea"/>
                  </a:rPr>
                  <a:t>并与主题相关</a:t>
                </a:r>
                <a:endParaRPr lang="zh-CN" altLang="en-US" sz="900" b="1" dirty="0">
                  <a:solidFill>
                    <a:schemeClr val="bg1">
                      <a:lumMod val="50000"/>
                    </a:schemeClr>
                  </a:solidFill>
                  <a:latin typeface="思源黑体 CN Normal" panose="020B0400000000000000" pitchFamily="34" charset="-122"/>
                  <a:ea typeface="思源黑体 CN Normal" panose="020B0400000000000000" pitchFamily="34" charset="-122"/>
                  <a:sym typeface="+mn-ea"/>
                </a:endParaRPr>
              </a:p>
            </p:txBody>
          </p:sp>
          <p:sp>
            <p:nvSpPr>
              <p:cNvPr id="18" name="矩形 17"/>
              <p:cNvSpPr/>
              <p:nvPr/>
            </p:nvSpPr>
            <p:spPr>
              <a:xfrm>
                <a:off x="1906687" y="3665226"/>
                <a:ext cx="2936743" cy="536012"/>
              </a:xfrm>
              <a:prstGeom prst="rect">
                <a:avLst/>
              </a:prstGeom>
            </p:spPr>
            <p:txBody>
              <a:bodyPr wrap="square" lIns="144000" tIns="0" rIns="144000" bIns="0">
                <a:noAutofit/>
              </a:bodyPr>
              <a:lstStyle/>
              <a:p>
                <a:pPr>
                  <a:lnSpc>
                    <a:spcPct val="120000"/>
                  </a:lnSpc>
                </a:pPr>
                <a:endParaRPr lang="zh-CN" altLang="en-US" sz="100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9" name="组合 9"/>
            <p:cNvGrpSpPr/>
            <p:nvPr/>
          </p:nvGrpSpPr>
          <p:grpSpPr>
            <a:xfrm>
              <a:off x="7985117" y="3707969"/>
              <a:ext cx="3479667" cy="808954"/>
              <a:chOff x="1363763" y="3392284"/>
              <a:chExt cx="3479667" cy="808954"/>
            </a:xfrm>
          </p:grpSpPr>
          <p:grpSp>
            <p:nvGrpSpPr>
              <p:cNvPr id="10" name="组合 10"/>
              <p:cNvGrpSpPr/>
              <p:nvPr/>
            </p:nvGrpSpPr>
            <p:grpSpPr>
              <a:xfrm>
                <a:off x="1363763" y="3392284"/>
                <a:ext cx="489858" cy="489858"/>
                <a:chOff x="1363763" y="3392284"/>
                <a:chExt cx="489858" cy="489858"/>
              </a:xfrm>
            </p:grpSpPr>
            <p:sp>
              <p:nvSpPr>
                <p:cNvPr id="14" name="椭圆 13"/>
                <p:cNvSpPr/>
                <p:nvPr/>
              </p:nvSpPr>
              <p:spPr>
                <a:xfrm>
                  <a:off x="1363763" y="3392284"/>
                  <a:ext cx="489858" cy="489858"/>
                </a:xfrm>
                <a:prstGeom prst="ellipse">
                  <a:avLst/>
                </a:prstGeom>
                <a:gradFill>
                  <a:gsLst>
                    <a:gs pos="0">
                      <a:srgbClr val="97BBD9"/>
                    </a:gs>
                    <a:gs pos="100000">
                      <a:srgbClr val="0152A6"/>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任意多边形 36"/>
                <p:cNvSpPr/>
                <p:nvPr/>
              </p:nvSpPr>
              <p:spPr bwMode="auto">
                <a:xfrm>
                  <a:off x="1470535"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p:spPr>
              <p:txBody>
                <a:bodyPr anchor="ctr"/>
                <a:lstStyle/>
                <a:p>
                  <a:pPr algn="ctr"/>
                  <a:endParaRPr>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2" name="矩形 11"/>
              <p:cNvSpPr/>
              <p:nvPr/>
            </p:nvSpPr>
            <p:spPr>
              <a:xfrm>
                <a:off x="1906476" y="3419377"/>
                <a:ext cx="2587414" cy="538480"/>
              </a:xfrm>
              <a:prstGeom prst="rect">
                <a:avLst/>
              </a:prstGeom>
            </p:spPr>
            <p:txBody>
              <a:bodyPr wrap="none" lIns="144000" tIns="0" rIns="144000" bIns="0">
                <a:normAutofit fontScale="85000" lnSpcReduction="20000"/>
              </a:bodyPr>
              <a:lstStyle/>
              <a:p>
                <a:pPr algn="l"/>
                <a:r>
                  <a:rPr lang="zh-CN" altLang="en-US" sz="1600">
                    <a:sym typeface="+mn-ea"/>
                  </a:rPr>
                  <a:t>多用图表、图示，</a:t>
                </a:r>
                <a:endParaRPr lang="zh-CN" altLang="en-US" sz="1600">
                  <a:sym typeface="+mn-ea"/>
                </a:endParaRPr>
              </a:p>
              <a:p>
                <a:pPr algn="l"/>
                <a:r>
                  <a:rPr lang="zh-CN" altLang="en-US" sz="1600">
                    <a:sym typeface="+mn-ea"/>
                  </a:rPr>
                  <a:t>显示数据关系和内在逻辑</a:t>
                </a:r>
                <a:endParaRPr lang="zh-CN" altLang="en-US" sz="1600" b="1"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矩形 12"/>
              <p:cNvSpPr/>
              <p:nvPr/>
            </p:nvSpPr>
            <p:spPr>
              <a:xfrm>
                <a:off x="1906687" y="3665226"/>
                <a:ext cx="2936743" cy="536012"/>
              </a:xfrm>
              <a:prstGeom prst="rect">
                <a:avLst/>
              </a:prstGeom>
            </p:spPr>
            <p:txBody>
              <a:bodyPr wrap="square" lIns="144000" tIns="0" rIns="144000" bIns="0">
                <a:noAutofit/>
              </a:bodyPr>
              <a:lstStyle/>
              <a:p>
                <a:pPr>
                  <a:lnSpc>
                    <a:spcPct val="120000"/>
                  </a:lnSpc>
                </a:pPr>
                <a:endParaRPr lang="zh-CN" altLang="en-US" sz="100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sp>
        <p:nvSpPr>
          <p:cNvPr id="26" name="矩形 25"/>
          <p:cNvSpPr/>
          <p:nvPr/>
        </p:nvSpPr>
        <p:spPr>
          <a:xfrm>
            <a:off x="3114130" y="457438"/>
            <a:ext cx="2915740" cy="521970"/>
          </a:xfrm>
          <a:prstGeom prst="rect">
            <a:avLst/>
          </a:prstGeom>
        </p:spPr>
        <p:txBody>
          <a:bodyPr wrap="square">
            <a:spAutoFit/>
          </a:bodyPr>
          <a:lstStyle/>
          <a:p>
            <a:pPr algn="dist"/>
            <a:r>
              <a:rPr lang="zh-CN" altLang="en-US" sz="2800">
                <a:ln/>
                <a:solidFill>
                  <a:schemeClr val="tx1"/>
                </a:solidFill>
                <a:effectLst>
                  <a:outerShdw blurRad="38100" dist="19050" dir="2700000" algn="tl" rotWithShape="0">
                    <a:schemeClr val="dk1">
                      <a:alpha val="40000"/>
                    </a:schemeClr>
                  </a:outerShdw>
                </a:effectLst>
                <a:sym typeface="+mn-ea"/>
              </a:rPr>
              <a:t>政策图解</a:t>
            </a:r>
            <a:endParaRPr lang="zh-CN" altLang="en-US" sz="2800" dirty="0">
              <a:ln/>
              <a:solidFill>
                <a:schemeClr val="tx1"/>
              </a:solidFill>
              <a:effectLst>
                <a:outerShdw blurRad="38100" dist="19050" dir="2700000" algn="tl" rotWithShape="0">
                  <a:schemeClr val="dk1">
                    <a:alpha val="40000"/>
                  </a:schemeClr>
                </a:outerShdw>
              </a:effectLst>
              <a:latin typeface="思源黑体 CN Medium" panose="020B0600000000000000" pitchFamily="34" charset="-122"/>
              <a:ea typeface="思源黑体 CN Medium" panose="020B0600000000000000" pitchFamily="34" charset="-122"/>
              <a:sym typeface="+mn-ea"/>
            </a:endParaRPr>
          </a:p>
        </p:txBody>
      </p:sp>
      <p:pic>
        <p:nvPicPr>
          <p:cNvPr id="11" name="图片 10"/>
          <p:cNvPicPr>
            <a:picLocks noChangeAspect="1"/>
          </p:cNvPicPr>
          <p:nvPr/>
        </p:nvPicPr>
        <p:blipFill>
          <a:blip r:embed="rId2"/>
          <a:stretch>
            <a:fillRect/>
          </a:stretch>
        </p:blipFill>
        <p:spPr>
          <a:xfrm>
            <a:off x="42545" y="1635125"/>
            <a:ext cx="5462905" cy="2252345"/>
          </a:xfrm>
          <a:prstGeom prst="rect">
            <a:avLst/>
          </a:prstGeom>
          <a:ln>
            <a:solidFill>
              <a:schemeClr val="accent3"/>
            </a:solidFill>
          </a:ln>
        </p:spPr>
      </p:pic>
    </p:spTree>
  </p:cSld>
  <p:clrMapOvr>
    <a:masterClrMapping/>
  </p:clrMapOvr>
  <p:transition spd="med">
    <p:random/>
  </p:transition>
  <p:timing>
    <p:tnLst>
      <p:par>
        <p:cTn id="1" dur="indefinite" restart="never" nodeType="tmRoot"/>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7315" y="195580"/>
            <a:ext cx="4501515" cy="4817745"/>
          </a:xfrm>
          <a:prstGeom prst="rect">
            <a:avLst/>
          </a:prstGeom>
        </p:spPr>
      </p:pic>
      <p:pic>
        <p:nvPicPr>
          <p:cNvPr id="5" name="图片 4"/>
          <p:cNvPicPr>
            <a:picLocks noChangeAspect="1"/>
          </p:cNvPicPr>
          <p:nvPr/>
        </p:nvPicPr>
        <p:blipFill>
          <a:blip r:embed="rId2"/>
          <a:stretch>
            <a:fillRect/>
          </a:stretch>
        </p:blipFill>
        <p:spPr>
          <a:xfrm>
            <a:off x="4860290" y="195580"/>
            <a:ext cx="4083685" cy="4206875"/>
          </a:xfrm>
          <a:prstGeom prst="rect">
            <a:avLst/>
          </a:prstGeom>
        </p:spPr>
      </p:pic>
    </p:spTree>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标题 1"/>
          <p:cNvSpPr>
            <a:spLocks noGrp="1"/>
          </p:cNvSpPr>
          <p:nvPr>
            <p:ph type="title"/>
          </p:nvPr>
        </p:nvSpPr>
        <p:spPr/>
        <p:txBody>
          <a:bodyPr vert="horz" lIns="68580" tIns="34290" rIns="68580" bIns="34290" anchor="ctr" anchorCtr="0"/>
          <a:p>
            <a:endParaRPr lang="zh-CN" altLang="en-US"/>
          </a:p>
        </p:txBody>
      </p:sp>
      <p:pic>
        <p:nvPicPr>
          <p:cNvPr id="58370" name="内容占位符 4"/>
          <p:cNvPicPr>
            <a:picLocks noGrp="1" noChangeAspect="1"/>
          </p:cNvPicPr>
          <p:nvPr>
            <p:ph idx="1"/>
          </p:nvPr>
        </p:nvPicPr>
        <p:blipFill>
          <a:blip r:embed="rId1"/>
          <a:srcRect b="76321"/>
          <a:stretch>
            <a:fillRect/>
          </a:stretch>
        </p:blipFill>
        <p:spPr>
          <a:xfrm>
            <a:off x="485775" y="194072"/>
            <a:ext cx="2028825" cy="4826794"/>
          </a:xfrm>
        </p:spPr>
      </p:pic>
      <p:pic>
        <p:nvPicPr>
          <p:cNvPr id="58371" name="内容占位符 4"/>
          <p:cNvPicPr>
            <a:picLocks noChangeAspect="1"/>
          </p:cNvPicPr>
          <p:nvPr/>
        </p:nvPicPr>
        <p:blipFill>
          <a:blip r:embed="rId1"/>
          <a:srcRect l="1221" t="22670" r="-1221" b="53651"/>
          <a:stretch>
            <a:fillRect/>
          </a:stretch>
        </p:blipFill>
        <p:spPr>
          <a:xfrm>
            <a:off x="2640806" y="194072"/>
            <a:ext cx="2028825" cy="4826794"/>
          </a:xfrm>
          <a:prstGeom prst="rect">
            <a:avLst/>
          </a:prstGeom>
          <a:noFill/>
          <a:ln w="9525">
            <a:noFill/>
          </a:ln>
        </p:spPr>
      </p:pic>
      <p:pic>
        <p:nvPicPr>
          <p:cNvPr id="58372" name="内容占位符 4"/>
          <p:cNvPicPr>
            <a:picLocks noChangeAspect="1"/>
          </p:cNvPicPr>
          <p:nvPr/>
        </p:nvPicPr>
        <p:blipFill>
          <a:blip r:embed="rId1"/>
          <a:srcRect l="1291" t="45987" r="-1291" b="30334"/>
          <a:stretch>
            <a:fillRect/>
          </a:stretch>
        </p:blipFill>
        <p:spPr>
          <a:xfrm>
            <a:off x="4763691" y="194072"/>
            <a:ext cx="2028825" cy="4826794"/>
          </a:xfrm>
          <a:prstGeom prst="rect">
            <a:avLst/>
          </a:prstGeom>
          <a:noFill/>
          <a:ln w="9525">
            <a:noFill/>
          </a:ln>
        </p:spPr>
      </p:pic>
      <p:pic>
        <p:nvPicPr>
          <p:cNvPr id="58373" name="内容占位符 4"/>
          <p:cNvPicPr>
            <a:picLocks noChangeAspect="1"/>
          </p:cNvPicPr>
          <p:nvPr/>
        </p:nvPicPr>
        <p:blipFill>
          <a:blip r:embed="rId1"/>
          <a:srcRect l="375" t="70070" r="-375" b="6252"/>
          <a:stretch>
            <a:fillRect/>
          </a:stretch>
        </p:blipFill>
        <p:spPr>
          <a:xfrm>
            <a:off x="6912769" y="194072"/>
            <a:ext cx="2028825" cy="4826794"/>
          </a:xfrm>
          <a:prstGeom prst="rect">
            <a:avLst/>
          </a:prstGeom>
          <a:noFill/>
          <a:ln w="9525">
            <a:noFill/>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标题 1"/>
          <p:cNvSpPr>
            <a:spLocks noGrp="1"/>
          </p:cNvSpPr>
          <p:nvPr>
            <p:ph type="title"/>
          </p:nvPr>
        </p:nvSpPr>
        <p:spPr/>
        <p:txBody>
          <a:bodyPr vert="horz" lIns="68580" tIns="34290" rIns="68580" bIns="34290" anchor="ctr" anchorCtr="0"/>
          <a:p>
            <a:endParaRPr lang="zh-CN" altLang="en-US"/>
          </a:p>
        </p:txBody>
      </p:sp>
      <p:pic>
        <p:nvPicPr>
          <p:cNvPr id="59394" name="内容占位符 5"/>
          <p:cNvPicPr>
            <a:picLocks noGrp="1" noChangeAspect="1"/>
          </p:cNvPicPr>
          <p:nvPr>
            <p:ph idx="1"/>
          </p:nvPr>
        </p:nvPicPr>
        <p:blipFill>
          <a:blip r:embed="rId1"/>
          <a:stretch>
            <a:fillRect/>
          </a:stretch>
        </p:blipFill>
        <p:spPr>
          <a:xfrm>
            <a:off x="485775" y="145256"/>
            <a:ext cx="2044304" cy="4874419"/>
          </a:xfrm>
          <a:ln>
            <a:solidFill>
              <a:schemeClr val="accent1"/>
            </a:solidFill>
            <a:miter/>
          </a:ln>
        </p:spPr>
      </p:pic>
      <p:pic>
        <p:nvPicPr>
          <p:cNvPr id="59395" name="图片 6"/>
          <p:cNvPicPr>
            <a:picLocks noChangeAspect="1"/>
          </p:cNvPicPr>
          <p:nvPr/>
        </p:nvPicPr>
        <p:blipFill>
          <a:blip r:embed="rId2"/>
          <a:stretch>
            <a:fillRect/>
          </a:stretch>
        </p:blipFill>
        <p:spPr>
          <a:xfrm>
            <a:off x="3430191" y="133350"/>
            <a:ext cx="2065734" cy="4876800"/>
          </a:xfrm>
          <a:prstGeom prst="rect">
            <a:avLst/>
          </a:prstGeom>
          <a:noFill/>
          <a:ln w="9525">
            <a:noFill/>
          </a:ln>
        </p:spPr>
      </p:pic>
      <p:pic>
        <p:nvPicPr>
          <p:cNvPr id="59396" name="图片 7"/>
          <p:cNvPicPr>
            <a:picLocks noChangeAspect="1"/>
          </p:cNvPicPr>
          <p:nvPr/>
        </p:nvPicPr>
        <p:blipFill>
          <a:blip r:embed="rId3"/>
          <a:stretch>
            <a:fillRect/>
          </a:stretch>
        </p:blipFill>
        <p:spPr>
          <a:xfrm>
            <a:off x="6396038" y="145256"/>
            <a:ext cx="2244329" cy="4866085"/>
          </a:xfrm>
          <a:prstGeom prst="rect">
            <a:avLst/>
          </a:prstGeom>
          <a:noFill/>
          <a:ln w="9525">
            <a:noFill/>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4" descr="天津"/>
          <p:cNvPicPr>
            <a:picLocks noChangeAspect="1"/>
          </p:cNvPicPr>
          <p:nvPr/>
        </p:nvPicPr>
        <p:blipFill>
          <a:blip r:embed="rId1"/>
          <a:stretch>
            <a:fillRect/>
          </a:stretch>
        </p:blipFill>
        <p:spPr>
          <a:xfrm>
            <a:off x="1191816" y="261938"/>
            <a:ext cx="727472" cy="4619625"/>
          </a:xfrm>
          <a:prstGeom prst="rect">
            <a:avLst/>
          </a:prstGeom>
          <a:noFill/>
          <a:ln w="9525">
            <a:noFill/>
          </a:ln>
        </p:spPr>
      </p:pic>
      <p:pic>
        <p:nvPicPr>
          <p:cNvPr id="61442" name="图片 1" descr="天津"/>
          <p:cNvPicPr>
            <a:picLocks noChangeAspect="1"/>
          </p:cNvPicPr>
          <p:nvPr/>
        </p:nvPicPr>
        <p:blipFill>
          <a:blip r:embed="rId1"/>
          <a:stretch>
            <a:fillRect/>
          </a:stretch>
        </p:blipFill>
        <p:spPr>
          <a:xfrm>
            <a:off x="5639991" y="261938"/>
            <a:ext cx="726281" cy="4620816"/>
          </a:xfrm>
          <a:prstGeom prst="rect">
            <a:avLst/>
          </a:prstGeom>
          <a:noFill/>
          <a:ln w="9525">
            <a:noFill/>
          </a:ln>
        </p:spPr>
      </p:pic>
      <p:pic>
        <p:nvPicPr>
          <p:cNvPr id="61443" name="图片 2" descr="天津"/>
          <p:cNvPicPr>
            <a:picLocks noChangeAspect="1"/>
          </p:cNvPicPr>
          <p:nvPr/>
        </p:nvPicPr>
        <p:blipFill>
          <a:blip r:embed="rId1"/>
          <a:stretch>
            <a:fillRect/>
          </a:stretch>
        </p:blipFill>
        <p:spPr>
          <a:xfrm>
            <a:off x="3018235" y="-1358503"/>
            <a:ext cx="5969794" cy="37898784"/>
          </a:xfrm>
          <a:prstGeom prst="rect">
            <a:avLst/>
          </a:prstGeom>
          <a:noFill/>
          <a:ln w="9525">
            <a:noFill/>
          </a:ln>
        </p:spPr>
      </p:pic>
      <p:sp>
        <p:nvSpPr>
          <p:cNvPr id="160" name=" 160"/>
          <p:cNvSpPr/>
          <p:nvPr/>
        </p:nvSpPr>
        <p:spPr>
          <a:xfrm>
            <a:off x="1690688" y="2178844"/>
            <a:ext cx="2188369" cy="1029891"/>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10" strike="noStrike" noProof="1">
              <a:solidFill>
                <a:srgbClr val="FFFFFF"/>
              </a:solidFill>
            </a:endParaRPr>
          </a:p>
        </p:txBody>
      </p:sp>
      <p:sp>
        <p:nvSpPr>
          <p:cNvPr id="27" name="Text Placeholder 2"/>
          <p:cNvSpPr txBox="1"/>
          <p:nvPr/>
        </p:nvSpPr>
        <p:spPr>
          <a:xfrm>
            <a:off x="1919288" y="261938"/>
            <a:ext cx="1958340" cy="975995"/>
          </a:xfrm>
          <a:prstGeom prst="rect">
            <a:avLst/>
          </a:prstGeom>
          <a:noFill/>
        </p:spPr>
        <p:txBody>
          <a:bodyPr wrap="square" rtlCol="0">
            <a:spAutoFit/>
            <a:scene3d>
              <a:camera prst="orthographicFront"/>
              <a:lightRig rig="threePt" dir="t"/>
            </a:scene3d>
            <a:sp3d contourW="12700"/>
          </a:bodyPr>
          <a:lstStyle>
            <a:defPPr>
              <a:defRPr lang="zh-CN"/>
            </a:defPPr>
            <a:lvl1pPr algn="ctr">
              <a:defRPr sz="2800" b="1">
                <a:solidFill>
                  <a:schemeClr val="tx1">
                    <a:lumMod val="75000"/>
                    <a:lumOff val="25000"/>
                  </a:schemeClr>
                </a:solidFill>
                <a:latin typeface="Century Gothic" panose="020B0502020202020204" pitchFamily="34" charset="0"/>
                <a:ea typeface="微软雅黑" panose="020B0503020204020204" pitchFamily="34" charset="-122"/>
                <a:cs typeface="+mn-ea"/>
              </a:defRPr>
            </a:lvl1pPr>
          </a:lstStyle>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政策图解示例</a:t>
            </a:r>
            <a:endPar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审计工作</a:t>
            </a:r>
            <a:endParaRPr lang="zh-CN" sz="1920" strike="noStrike" noProof="1" dirty="0">
              <a:solidFill>
                <a:srgbClr val="FF0000"/>
              </a:solidFill>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年度报告解读</a:t>
            </a:r>
            <a:endParaRPr lang="zh-CN" sz="1920" strike="noStrike" noProof="1" dirty="0">
              <a:solidFill>
                <a:srgbClr val="FF0000"/>
              </a:solidFill>
              <a:sym typeface="Century Gothic" panose="020B0502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图片 2" descr="六安市"/>
          <p:cNvPicPr>
            <a:picLocks noChangeAspect="1"/>
          </p:cNvPicPr>
          <p:nvPr/>
        </p:nvPicPr>
        <p:blipFill>
          <a:blip r:embed="rId1"/>
          <a:srcRect t="33662" b="31155"/>
          <a:stretch>
            <a:fillRect/>
          </a:stretch>
        </p:blipFill>
        <p:spPr>
          <a:xfrm>
            <a:off x="1345406" y="228600"/>
            <a:ext cx="969169" cy="4686300"/>
          </a:xfrm>
          <a:prstGeom prst="rect">
            <a:avLst/>
          </a:prstGeom>
          <a:noFill/>
          <a:ln w="9525">
            <a:noFill/>
          </a:ln>
        </p:spPr>
      </p:pic>
      <p:pic>
        <p:nvPicPr>
          <p:cNvPr id="62466" name="图片 9" descr="六安市"/>
          <p:cNvPicPr>
            <a:picLocks noChangeAspect="1"/>
          </p:cNvPicPr>
          <p:nvPr/>
        </p:nvPicPr>
        <p:blipFill>
          <a:blip r:embed="rId1"/>
          <a:srcRect t="48972" b="37685"/>
          <a:stretch>
            <a:fillRect/>
          </a:stretch>
        </p:blipFill>
        <p:spPr>
          <a:xfrm>
            <a:off x="4639866" y="59531"/>
            <a:ext cx="2650331" cy="4855369"/>
          </a:xfrm>
          <a:prstGeom prst="rect">
            <a:avLst/>
          </a:prstGeom>
          <a:noFill/>
          <a:ln w="9525">
            <a:noFill/>
          </a:ln>
        </p:spPr>
      </p:pic>
      <p:sp>
        <p:nvSpPr>
          <p:cNvPr id="160" name=" 160"/>
          <p:cNvSpPr/>
          <p:nvPr/>
        </p:nvSpPr>
        <p:spPr>
          <a:xfrm>
            <a:off x="2314575" y="2185988"/>
            <a:ext cx="2185988" cy="1029891"/>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10" strike="noStrike" noProof="1">
              <a:solidFill>
                <a:srgbClr val="FFFFFF"/>
              </a:solidFill>
            </a:endParaRPr>
          </a:p>
        </p:txBody>
      </p:sp>
      <p:sp>
        <p:nvSpPr>
          <p:cNvPr id="27" name="Text Placeholder 2"/>
          <p:cNvSpPr txBox="1"/>
          <p:nvPr/>
        </p:nvSpPr>
        <p:spPr>
          <a:xfrm>
            <a:off x="2542223" y="355758"/>
            <a:ext cx="1958340" cy="975995"/>
          </a:xfrm>
          <a:prstGeom prst="rect">
            <a:avLst/>
          </a:prstGeom>
          <a:noFill/>
        </p:spPr>
        <p:txBody>
          <a:bodyPr wrap="square" rtlCol="0">
            <a:spAutoFit/>
            <a:scene3d>
              <a:camera prst="orthographicFront"/>
              <a:lightRig rig="threePt" dir="t"/>
            </a:scene3d>
            <a:sp3d contourW="12700"/>
          </a:bodyPr>
          <a:lstStyle>
            <a:defPPr>
              <a:defRPr lang="zh-CN"/>
            </a:defPPr>
            <a:lvl1pPr algn="ctr">
              <a:defRPr sz="2800" b="1">
                <a:solidFill>
                  <a:schemeClr val="tx1">
                    <a:lumMod val="75000"/>
                    <a:lumOff val="25000"/>
                  </a:schemeClr>
                </a:solidFill>
                <a:latin typeface="Century Gothic" panose="020B0502020202020204" pitchFamily="34" charset="0"/>
                <a:ea typeface="微软雅黑" panose="020B0503020204020204" pitchFamily="34" charset="-122"/>
                <a:cs typeface="+mn-ea"/>
              </a:defRPr>
            </a:lvl1pPr>
          </a:lstStyle>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政策图解示例</a:t>
            </a:r>
            <a:endPar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财政收支</a:t>
            </a:r>
            <a:endParaRPr lang="zh-CN" sz="1920" strike="noStrike" noProof="1" dirty="0">
              <a:solidFill>
                <a:srgbClr val="FF0000"/>
              </a:solidFill>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运行情况解读</a:t>
            </a:r>
            <a:endParaRPr lang="zh-CN" sz="1920" strike="noStrike" noProof="1" dirty="0">
              <a:solidFill>
                <a:srgbClr val="FF0000"/>
              </a:solidFill>
              <a:sym typeface="Century Gothic" panose="020B0502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5786" b="14492"/>
          <a:stretch>
            <a:fillRect/>
          </a:stretch>
        </p:blipFill>
        <p:spPr>
          <a:xfrm>
            <a:off x="0" y="0"/>
            <a:ext cx="9144000" cy="5143500"/>
          </a:xfrm>
          <a:prstGeom prst="rect">
            <a:avLst/>
          </a:prstGeom>
        </p:spPr>
      </p:pic>
      <p:sp>
        <p:nvSpPr>
          <p:cNvPr id="22" name="矩形 2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188640" y="1563638"/>
            <a:ext cx="5184576" cy="2016224"/>
          </a:xfrm>
          <a:prstGeom prst="roundRect">
            <a:avLst>
              <a:gd name="adj" fmla="val 50000"/>
            </a:avLst>
          </a:prstGeom>
          <a:noFill/>
          <a:ln w="38100">
            <a:gradFill flip="none" rotWithShape="1">
              <a:gsLst>
                <a:gs pos="0">
                  <a:srgbClr val="97BBD9"/>
                </a:gs>
                <a:gs pos="100000">
                  <a:srgbClr val="0152A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195736" y="1812471"/>
            <a:ext cx="1518558" cy="1518558"/>
          </a:xfrm>
          <a:prstGeom prst="ellipse">
            <a:avLst/>
          </a:prstGeom>
          <a:gradFill flip="none" rotWithShape="1">
            <a:gsLst>
              <a:gs pos="0">
                <a:srgbClr val="97BBD9"/>
              </a:gs>
              <a:gs pos="100000">
                <a:srgbClr val="0152A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latin typeface="Arial" panose="020B0604020202020204" pitchFamily="34" charset="0"/>
                <a:cs typeface="Arial" panose="020B0604020202020204" pitchFamily="34" charset="0"/>
              </a:rPr>
              <a:t>一</a:t>
            </a:r>
            <a:endParaRPr lang="zh-CN" altLang="en-US" sz="4800" b="1" dirty="0">
              <a:latin typeface="Arial" panose="020B0604020202020204" pitchFamily="34" charset="0"/>
              <a:cs typeface="Arial" panose="020B0604020202020204" pitchFamily="34" charset="0"/>
            </a:endParaRPr>
          </a:p>
        </p:txBody>
      </p:sp>
      <p:sp>
        <p:nvSpPr>
          <p:cNvPr id="24" name="矩形 23"/>
          <p:cNvSpPr/>
          <p:nvPr/>
        </p:nvSpPr>
        <p:spPr>
          <a:xfrm>
            <a:off x="4139565" y="1923415"/>
            <a:ext cx="4624070" cy="1322070"/>
          </a:xfrm>
          <a:prstGeom prst="rect">
            <a:avLst/>
          </a:prstGeom>
        </p:spPr>
        <p:txBody>
          <a:bodyPr wrap="square">
            <a:spAutoFit/>
          </a:bodyPr>
          <a:lstStyle/>
          <a:p>
            <a:pPr marL="0" algn="ctr">
              <a:buClrTx/>
              <a:buSzTx/>
              <a:buNone/>
            </a:pPr>
            <a:r>
              <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新时代</a:t>
            </a:r>
            <a:endPar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endParaRPr>
          </a:p>
          <a:p>
            <a:pPr marL="0" algn="ctr">
              <a:buClrTx/>
              <a:buSzTx/>
              <a:buNone/>
            </a:pPr>
            <a:r>
              <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政务公开的新要求</a:t>
            </a:r>
            <a:endPar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思源黑体 CN Normal" panose="020B0400000000000000" pitchFamily="34" charset="-122"/>
            </a:endParaRPr>
          </a:p>
        </p:txBody>
      </p:sp>
    </p:spTree>
  </p:cSld>
  <p:clrMapOvr>
    <a:masterClrMapping/>
  </p:clrMapOvr>
  <p:transition spd="med">
    <p:random/>
  </p:transition>
  <p:timing>
    <p:tnLst>
      <p:par>
        <p:cTn id="1" dur="indefinite" restart="never" nodeType="tmRoot"/>
      </p:par>
    </p:tnLst>
    <p:bldLst>
      <p:bldP spid="4" grpId="0" animBg="1"/>
      <p:bldP spid="5"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图片 7" descr="金寨县3"/>
          <p:cNvPicPr>
            <a:picLocks noChangeAspect="1"/>
          </p:cNvPicPr>
          <p:nvPr/>
        </p:nvPicPr>
        <p:blipFill>
          <a:blip r:embed="rId1"/>
          <a:srcRect t="23721" b="52769"/>
          <a:stretch>
            <a:fillRect/>
          </a:stretch>
        </p:blipFill>
        <p:spPr>
          <a:xfrm>
            <a:off x="4500563" y="54769"/>
            <a:ext cx="4198144" cy="4687491"/>
          </a:xfrm>
          <a:prstGeom prst="rect">
            <a:avLst/>
          </a:prstGeom>
          <a:noFill/>
          <a:ln w="9525">
            <a:noFill/>
          </a:ln>
        </p:spPr>
      </p:pic>
      <p:pic>
        <p:nvPicPr>
          <p:cNvPr id="63490" name="图片 3" descr="金寨县3"/>
          <p:cNvPicPr>
            <a:picLocks noChangeAspect="1"/>
          </p:cNvPicPr>
          <p:nvPr/>
        </p:nvPicPr>
        <p:blipFill>
          <a:blip r:embed="rId1"/>
          <a:srcRect t="5460"/>
          <a:stretch>
            <a:fillRect/>
          </a:stretch>
        </p:blipFill>
        <p:spPr>
          <a:xfrm>
            <a:off x="1241822" y="357188"/>
            <a:ext cx="1172765" cy="4694635"/>
          </a:xfrm>
          <a:prstGeom prst="rect">
            <a:avLst/>
          </a:prstGeom>
          <a:noFill/>
          <a:ln w="9525">
            <a:noFill/>
          </a:ln>
        </p:spPr>
      </p:pic>
      <p:sp>
        <p:nvSpPr>
          <p:cNvPr id="160" name=" 160"/>
          <p:cNvSpPr/>
          <p:nvPr/>
        </p:nvSpPr>
        <p:spPr>
          <a:xfrm>
            <a:off x="2314575" y="2189560"/>
            <a:ext cx="2185988" cy="102870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10" strike="noStrike" noProof="1">
              <a:solidFill>
                <a:srgbClr val="FFFFFF"/>
              </a:solidFill>
            </a:endParaRPr>
          </a:p>
        </p:txBody>
      </p:sp>
      <p:sp>
        <p:nvSpPr>
          <p:cNvPr id="27" name="Text Placeholder 2"/>
          <p:cNvSpPr txBox="1"/>
          <p:nvPr/>
        </p:nvSpPr>
        <p:spPr>
          <a:xfrm>
            <a:off x="2625089" y="224789"/>
            <a:ext cx="1958340" cy="975995"/>
          </a:xfrm>
          <a:prstGeom prst="rect">
            <a:avLst/>
          </a:prstGeom>
          <a:noFill/>
        </p:spPr>
        <p:txBody>
          <a:bodyPr wrap="square" rtlCol="0">
            <a:spAutoFit/>
            <a:scene3d>
              <a:camera prst="orthographicFront"/>
              <a:lightRig rig="threePt" dir="t"/>
            </a:scene3d>
            <a:sp3d contourW="12700"/>
          </a:bodyPr>
          <a:lstStyle>
            <a:defPPr>
              <a:defRPr lang="zh-CN"/>
            </a:defPPr>
            <a:lvl1pPr algn="ctr">
              <a:defRPr sz="2800" b="1">
                <a:solidFill>
                  <a:schemeClr val="tx1">
                    <a:lumMod val="75000"/>
                    <a:lumOff val="25000"/>
                  </a:schemeClr>
                </a:solidFill>
                <a:latin typeface="Century Gothic" panose="020B0502020202020204" pitchFamily="34" charset="0"/>
                <a:ea typeface="微软雅黑" panose="020B0503020204020204" pitchFamily="34" charset="-122"/>
                <a:cs typeface="+mn-ea"/>
              </a:defRPr>
            </a:lvl1pPr>
          </a:lstStyle>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政策图解示例</a:t>
            </a:r>
            <a:endPar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污染源普查</a:t>
            </a:r>
            <a:endParaRPr lang="zh-CN" sz="1920" strike="noStrike" noProof="1" dirty="0">
              <a:solidFill>
                <a:srgbClr val="FF0000"/>
              </a:solidFill>
              <a:sym typeface="Century Gothic" panose="020B0502020202020204" pitchFamily="34" charset="0"/>
            </a:endParaRPr>
          </a:p>
          <a:p>
            <a:pPr algn="l" fontAlgn="auto"/>
            <a:r>
              <a:rPr lang="zh-CN" sz="1920" strike="noStrike" noProof="1" dirty="0">
                <a:solidFill>
                  <a:srgbClr val="FF0000"/>
                </a:solidFill>
                <a:latin typeface="Century Gothic" panose="020B0502020202020204" pitchFamily="34" charset="0"/>
                <a:ea typeface="微软雅黑" panose="020B0503020204020204" pitchFamily="34" charset="-122"/>
                <a:cs typeface="+mn-ea"/>
                <a:sym typeface="Century Gothic" panose="020B0502020202020204" pitchFamily="34" charset="0"/>
              </a:rPr>
              <a:t>工作方案解读</a:t>
            </a:r>
            <a:endParaRPr lang="zh-CN" sz="1920" strike="noStrike" noProof="1" dirty="0">
              <a:solidFill>
                <a:srgbClr val="FF0000"/>
              </a:solidFill>
              <a:sym typeface="Century Gothic" panose="020B0502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秒懂视频">
            <a:hlinkClick r:id="" action="ppaction://media"/>
          </p:cNvPr>
          <p:cNvPicPr/>
          <p:nvPr/>
        </p:nvPicPr>
        <p:blipFill>
          <a:blip r:embed="rId1"/>
          <a:stretch>
            <a:fillRect/>
          </a:stretch>
        </p:blipFill>
        <p:spPr>
          <a:xfrm>
            <a:off x="6043613" y="0"/>
            <a:ext cx="2893219" cy="5143500"/>
          </a:xfrm>
          <a:prstGeom prst="rect">
            <a:avLst/>
          </a:prstGeom>
          <a:noFill/>
          <a:ln w="9525">
            <a:noFill/>
          </a:ln>
        </p:spPr>
      </p:pic>
      <p:pic>
        <p:nvPicPr>
          <p:cNvPr id="67586" name="图片 2"/>
          <p:cNvPicPr>
            <a:picLocks noChangeAspect="1"/>
          </p:cNvPicPr>
          <p:nvPr/>
        </p:nvPicPr>
        <p:blipFill>
          <a:blip r:embed="rId2"/>
          <a:stretch>
            <a:fillRect/>
          </a:stretch>
        </p:blipFill>
        <p:spPr>
          <a:xfrm>
            <a:off x="529829" y="678656"/>
            <a:ext cx="4312444" cy="4192191"/>
          </a:xfrm>
          <a:prstGeom prst="rect">
            <a:avLst/>
          </a:prstGeom>
          <a:noFill/>
          <a:ln w="9525">
            <a:noFill/>
          </a:ln>
        </p:spPr>
      </p:pic>
      <p:sp>
        <p:nvSpPr>
          <p:cNvPr id="67587" name="文本框 3"/>
          <p:cNvSpPr txBox="1"/>
          <p:nvPr/>
        </p:nvSpPr>
        <p:spPr>
          <a:xfrm>
            <a:off x="528638" y="347663"/>
            <a:ext cx="4313635" cy="299085"/>
          </a:xfrm>
          <a:prstGeom prst="rect">
            <a:avLst/>
          </a:prstGeom>
          <a:noFill/>
          <a:ln w="9525">
            <a:noFill/>
          </a:ln>
        </p:spPr>
        <p:txBody>
          <a:bodyPr wrap="square" anchor="t" anchorCtr="0">
            <a:spAutoFit/>
          </a:bodyPr>
          <a:p>
            <a:r>
              <a:rPr lang="zh-CN" altLang="en-US" sz="1350">
                <a:latin typeface="+mn-lt"/>
                <a:ea typeface="+mn-ea"/>
              </a:rPr>
              <a:t>http://www.gov.cn/xinwen/miaodong/index.htm</a:t>
            </a:r>
            <a:endParaRPr lang="zh-CN" altLang="en-US" sz="1350">
              <a:latin typeface="+mn-lt"/>
              <a:ea typeface="+mn-ea"/>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09" name="图片 27" descr="7c63672e53a240fb87eca085a3c6ce29_th"/>
          <p:cNvPicPr>
            <a:picLocks noChangeAspect="1"/>
          </p:cNvPicPr>
          <p:nvPr/>
        </p:nvPicPr>
        <p:blipFill>
          <a:blip r:embed="rId1"/>
          <a:stretch>
            <a:fillRect/>
          </a:stretch>
        </p:blipFill>
        <p:spPr>
          <a:xfrm>
            <a:off x="7160419" y="3963591"/>
            <a:ext cx="2520554" cy="1339453"/>
          </a:xfrm>
          <a:prstGeom prst="rect">
            <a:avLst/>
          </a:prstGeom>
          <a:noFill/>
          <a:ln w="9525">
            <a:noFill/>
          </a:ln>
        </p:spPr>
      </p:pic>
      <p:sp>
        <p:nvSpPr>
          <p:cNvPr id="68610" name="文本框 3">
            <a:hlinkClick r:id="rId2" action="ppaction://hlinkfile"/>
          </p:cNvPr>
          <p:cNvSpPr txBox="1"/>
          <p:nvPr/>
        </p:nvSpPr>
        <p:spPr>
          <a:xfrm>
            <a:off x="588169" y="109538"/>
            <a:ext cx="6657975" cy="414020"/>
          </a:xfrm>
          <a:prstGeom prst="rect">
            <a:avLst/>
          </a:prstGeom>
          <a:noFill/>
          <a:ln w="9525">
            <a:noFill/>
          </a:ln>
        </p:spPr>
        <p:txBody>
          <a:bodyPr wrap="square" anchor="t" anchorCtr="0">
            <a:spAutoFit/>
          </a:bodyPr>
          <a:p>
            <a:r>
              <a:rPr lang="zh-CN" altLang="en-US" sz="2100">
                <a:latin typeface="+mn-lt"/>
                <a:ea typeface="+mn-ea"/>
                <a:hlinkClick r:id="rId2" action="ppaction://hlinkfile"/>
              </a:rPr>
              <a:t>动漫微视频 | 《</a:t>
            </a:r>
            <a:r>
              <a:rPr lang="zh-CN" altLang="en-US" sz="2100">
                <a:latin typeface="+mn-lt"/>
                <a:ea typeface="+mn-ea"/>
                <a:hlinkClick r:id="rId2" action="ppaction://hlinkfile"/>
              </a:rPr>
              <a:t>烈山区》</a:t>
            </a:r>
            <a:endParaRPr lang="zh-CN" altLang="en-US" sz="2100">
              <a:latin typeface="+mn-lt"/>
              <a:ea typeface="+mn-ea"/>
            </a:endParaRPr>
          </a:p>
        </p:txBody>
      </p:sp>
      <p:pic>
        <p:nvPicPr>
          <p:cNvPr id="3" name="【视频解读】《裕安区招商引资政策导则》">
            <a:hlinkClick r:id="" action="ppaction://media"/>
          </p:cNvPr>
          <p:cNvPicPr/>
          <p:nvPr/>
        </p:nvPicPr>
        <p:blipFill>
          <a:blip r:embed="rId3"/>
          <a:stretch>
            <a:fillRect/>
          </a:stretch>
        </p:blipFill>
        <p:spPr>
          <a:xfrm>
            <a:off x="588169" y="745331"/>
            <a:ext cx="7905750" cy="3363516"/>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1823" y="366395"/>
            <a:ext cx="7400925" cy="414020"/>
          </a:xfrm>
          <a:prstGeom prst="rect">
            <a:avLst/>
          </a:prstGeom>
          <a:noFill/>
        </p:spPr>
        <p:txBody>
          <a:bodyPr wrap="square" rtlCol="0">
            <a:spAutoFit/>
          </a:bodyPr>
          <a:lstStyle/>
          <a:p>
            <a:pPr algn="l"/>
            <a:r>
              <a:rPr lang="zh-CN" altLang="en-US" sz="2100" b="1" dirty="0">
                <a:solidFill>
                  <a:schemeClr val="tx1">
                    <a:lumMod val="75000"/>
                    <a:lumOff val="25000"/>
                  </a:schemeClr>
                </a:solidFill>
                <a:latin typeface="Century Gothic" panose="020B0502020202020204" pitchFamily="34" charset="0"/>
                <a:ea typeface="微软雅黑" panose="020B0503020204020204" pitchFamily="34" charset="-122"/>
                <a:cs typeface="+mn-ea"/>
                <a:sym typeface="Century Gothic" panose="020B0502020202020204" pitchFamily="34" charset="0"/>
              </a:rPr>
              <a:t>几个需要注意的细节</a:t>
            </a:r>
            <a:endParaRPr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252730"/>
          </a:xfrm>
          <a:prstGeom prst="rect">
            <a:avLst/>
          </a:prstGeom>
          <a:noFill/>
        </p:spPr>
        <p:txBody>
          <a:bodyPr wrap="square" rtlCol="0">
            <a:spAutoFit/>
          </a:bodyPr>
          <a:lstStyle/>
          <a:p>
            <a:pPr algn="l">
              <a:buClrTx/>
              <a:buSzTx/>
              <a:buNone/>
            </a:pPr>
            <a:r>
              <a:rPr lang="zh-CN" altLang="zh-CN" sz="1050">
                <a:sym typeface="+mn-ea"/>
              </a:rPr>
              <a:t>同步发布（三日内）</a:t>
            </a:r>
            <a:endParaRPr lang="zh-CN" altLang="en-US" sz="105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5655038" y="2622225"/>
            <a:ext cx="2368517" cy="252730"/>
          </a:xfrm>
          <a:prstGeom prst="rect">
            <a:avLst/>
          </a:prstGeom>
          <a:noFill/>
        </p:spPr>
        <p:txBody>
          <a:bodyPr wrap="square" rtlCol="0">
            <a:spAutoFit/>
          </a:bodyPr>
          <a:lstStyle/>
          <a:p>
            <a:pPr algn="just"/>
            <a:r>
              <a:rPr lang="zh-CN" altLang="zh-CN" sz="1050">
                <a:sym typeface="+mn-ea"/>
              </a:rPr>
              <a:t>原文与解读关联</a:t>
            </a:r>
            <a:endParaRPr lang="zh-CN" altLang="en-US" sz="105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5677376" y="3681889"/>
            <a:ext cx="2687003" cy="414020"/>
          </a:xfrm>
          <a:prstGeom prst="rect">
            <a:avLst/>
          </a:prstGeom>
          <a:noFill/>
        </p:spPr>
        <p:txBody>
          <a:bodyPr wrap="square" rtlCol="0">
            <a:spAutoFit/>
          </a:bodyPr>
          <a:lstStyle/>
          <a:p>
            <a:pPr algn="l">
              <a:buClrTx/>
              <a:buSzTx/>
              <a:buNone/>
            </a:pPr>
            <a:r>
              <a:rPr lang="zh-CN" altLang="zh-CN" sz="1050">
                <a:sym typeface="+mn-ea"/>
              </a:rPr>
              <a:t>解读形式丰富：文字（专家、负责人、部门）解读、</a:t>
            </a:r>
            <a:r>
              <a:rPr lang="zh-CN" altLang="zh-CN" sz="1050">
                <a:sym typeface="+mn-ea"/>
              </a:rPr>
              <a:t>图解、新闻发布会解读</a:t>
            </a:r>
            <a:endParaRPr lang="zh-CN" altLang="en-US" sz="1050" dirty="0">
              <a:latin typeface="微软雅黑" panose="020B0503020204020204" pitchFamily="34" charset="-122"/>
              <a:ea typeface="微软雅黑" panose="020B0503020204020204" pitchFamily="34" charset="-122"/>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73729" name="图片 3"/>
          <p:cNvPicPr>
            <a:picLocks noChangeAspect="1"/>
          </p:cNvPicPr>
          <p:nvPr/>
        </p:nvPicPr>
        <p:blipFill>
          <a:blip r:embed="rId2"/>
          <a:srcRect l="12088"/>
          <a:stretch>
            <a:fillRect/>
          </a:stretch>
        </p:blipFill>
        <p:spPr>
          <a:xfrm>
            <a:off x="179705" y="1275715"/>
            <a:ext cx="4353560" cy="3218815"/>
          </a:xfrm>
          <a:prstGeom prst="rect">
            <a:avLst/>
          </a:prstGeom>
          <a:noFill/>
          <a:ln w="9525" cap="flat" cmpd="sng">
            <a:solidFill>
              <a:schemeClr val="accent1"/>
            </a:solidFill>
            <a:prstDash val="solid"/>
            <a:round/>
            <a:headEnd type="none" w="med" len="med"/>
            <a:tailEnd type="none" w="med" len="med"/>
          </a:ln>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5786" b="14492"/>
          <a:stretch>
            <a:fillRect/>
          </a:stretch>
        </p:blipFill>
        <p:spPr>
          <a:xfrm>
            <a:off x="0" y="0"/>
            <a:ext cx="9144000" cy="5143500"/>
          </a:xfrm>
          <a:prstGeom prst="rect">
            <a:avLst/>
          </a:prstGeom>
        </p:spPr>
      </p:pic>
      <p:sp>
        <p:nvSpPr>
          <p:cNvPr id="22" name="矩形 2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188640" y="1563638"/>
            <a:ext cx="5184576" cy="2016224"/>
          </a:xfrm>
          <a:prstGeom prst="roundRect">
            <a:avLst>
              <a:gd name="adj" fmla="val 50000"/>
            </a:avLst>
          </a:prstGeom>
          <a:noFill/>
          <a:ln w="38100">
            <a:gradFill flip="none" rotWithShape="1">
              <a:gsLst>
                <a:gs pos="0">
                  <a:srgbClr val="97BBD9"/>
                </a:gs>
                <a:gs pos="100000">
                  <a:srgbClr val="0152A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195736" y="1812471"/>
            <a:ext cx="1518558" cy="1518558"/>
          </a:xfrm>
          <a:prstGeom prst="ellipse">
            <a:avLst/>
          </a:prstGeom>
          <a:gradFill flip="none" rotWithShape="1">
            <a:gsLst>
              <a:gs pos="0">
                <a:srgbClr val="97BBD9"/>
              </a:gs>
              <a:gs pos="100000">
                <a:srgbClr val="0152A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latin typeface="Arial" panose="020B0604020202020204" pitchFamily="34" charset="0"/>
                <a:cs typeface="Arial" panose="020B0604020202020204" pitchFamily="34" charset="0"/>
              </a:rPr>
              <a:t>三</a:t>
            </a:r>
            <a:endParaRPr lang="zh-CN" altLang="en-US" sz="4800" b="1" dirty="0">
              <a:latin typeface="Arial" panose="020B0604020202020204" pitchFamily="34" charset="0"/>
              <a:cs typeface="Arial" panose="020B0604020202020204" pitchFamily="34" charset="0"/>
            </a:endParaRPr>
          </a:p>
        </p:txBody>
      </p:sp>
      <p:sp>
        <p:nvSpPr>
          <p:cNvPr id="24" name="矩形 23"/>
          <p:cNvSpPr/>
          <p:nvPr/>
        </p:nvSpPr>
        <p:spPr>
          <a:xfrm>
            <a:off x="4427855" y="1851660"/>
            <a:ext cx="4548505" cy="1322070"/>
          </a:xfrm>
          <a:prstGeom prst="rect">
            <a:avLst/>
          </a:prstGeom>
        </p:spPr>
        <p:txBody>
          <a:bodyPr wrap="square">
            <a:spAutoFit/>
          </a:bodyPr>
          <a:lstStyle/>
          <a:p>
            <a:pPr algn="ctr"/>
            <a:r>
              <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第三方评估中常见问题</a:t>
            </a:r>
            <a:endParaRPr lang="zh-CN" altLang="en-US" sz="1050" b="1" dirty="0">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Tree>
  </p:cSld>
  <p:clrMapOvr>
    <a:masterClrMapping/>
  </p:clrMapOvr>
  <p:transition spd="med">
    <p:random/>
  </p:transition>
  <p:timing>
    <p:tnLst>
      <p:par>
        <p:cTn id="1" dur="indefinite" restart="never" nodeType="tmRoot"/>
      </p:par>
    </p:tnLst>
    <p:bldLst>
      <p:bldP spid="4" grpId="0" animBg="1"/>
      <p:bldP spid="5" grpId="0" animBg="1"/>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4354" y="221226"/>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7488494" y="3650225"/>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5"/>
          <p:cNvSpPr/>
          <p:nvPr/>
        </p:nvSpPr>
        <p:spPr>
          <a:xfrm>
            <a:off x="302342" y="337369"/>
            <a:ext cx="8539316" cy="4468762"/>
          </a:xfrm>
          <a:prstGeom prst="roundRect">
            <a:avLst>
              <a:gd name="adj" fmla="val 1568"/>
            </a:avLst>
          </a:prstGeom>
          <a:solidFill>
            <a:schemeClr val="bg1"/>
          </a:solidFill>
          <a:ln>
            <a:noFill/>
          </a:ln>
          <a:effectLst>
            <a:glow rad="228600">
              <a:srgbClr val="02615A">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nvSpPr>
        <p:spPr>
          <a:xfrm>
            <a:off x="1415476" y="1815608"/>
            <a:ext cx="1194134" cy="1194134"/>
          </a:xfrm>
          <a:prstGeom prst="ellipse">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350" b="1" dirty="0" smtClean="0">
                <a:solidFill>
                  <a:schemeClr val="bg1"/>
                </a:solidFill>
                <a:latin typeface="FuturaBookC" charset="-52"/>
              </a:rPr>
              <a:t>①</a:t>
            </a:r>
            <a:endParaRPr lang="zh-CN" altLang="en-US" sz="10350" b="1" dirty="0" smtClean="0">
              <a:solidFill>
                <a:schemeClr val="bg1"/>
              </a:solidFill>
              <a:latin typeface="FuturaBookC" charset="-52"/>
            </a:endParaRPr>
          </a:p>
        </p:txBody>
      </p:sp>
      <p:sp>
        <p:nvSpPr>
          <p:cNvPr id="8" name="文本框 7"/>
          <p:cNvSpPr txBox="1"/>
          <p:nvPr/>
        </p:nvSpPr>
        <p:spPr>
          <a:xfrm>
            <a:off x="3357739" y="1815608"/>
            <a:ext cx="4320270" cy="583565"/>
          </a:xfrm>
          <a:prstGeom prst="rect">
            <a:avLst/>
          </a:prstGeom>
          <a:noFill/>
        </p:spPr>
        <p:txBody>
          <a:bodyPr wrap="square" rtlCol="0">
            <a:spAutoFit/>
          </a:bodyPr>
          <a:lstStyle/>
          <a:p>
            <a:pPr algn="dist"/>
            <a:r>
              <a:rPr lang="zh-CN" altLang="en-US" sz="3200" dirty="0">
                <a:gradFill>
                  <a:gsLst>
                    <a:gs pos="0">
                      <a:srgbClr val="0152A6"/>
                    </a:gs>
                    <a:gs pos="100000">
                      <a:srgbClr val="97BBD9"/>
                    </a:gs>
                  </a:gsLst>
                  <a:lin ang="13500000" scaled="1"/>
                </a:gradFill>
                <a:latin typeface="Arial" panose="020B0604020202020204" pitchFamily="34" charset="0"/>
                <a:cs typeface="Arial" panose="020B0604020202020204" pitchFamily="34" charset="0"/>
              </a:rPr>
              <a:t>政策文件</a:t>
            </a:r>
            <a:endParaRPr lang="zh-CN" altLang="en-US" sz="3300" dirty="0" smtClean="0">
              <a:solidFill>
                <a:srgbClr val="1C4885"/>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3497666" y="2571749"/>
            <a:ext cx="834305"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descr="观知天下文化科技有限公司-02"/>
          <p:cNvPicPr>
            <a:picLocks noChangeAspect="1"/>
          </p:cNvPicPr>
          <p:nvPr userDrawn="1"/>
        </p:nvPicPr>
        <p:blipFill>
          <a:blip r:embed="rId1"/>
          <a:stretch>
            <a:fillRect/>
          </a:stretch>
        </p:blipFill>
        <p:spPr>
          <a:xfrm>
            <a:off x="8094345" y="285750"/>
            <a:ext cx="747236" cy="747236"/>
          </a:xfrm>
          <a:prstGeom prst="rect">
            <a:avLst/>
          </a:prstGeom>
        </p:spPr>
      </p:pic>
    </p:spTree>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676" y="384334"/>
            <a:ext cx="7400925" cy="414020"/>
          </a:xfrm>
          <a:prstGeom prst="rect">
            <a:avLst/>
          </a:prstGeom>
          <a:noFill/>
        </p:spPr>
        <p:txBody>
          <a:bodyPr wrap="square" rtlCol="0">
            <a:spAutoFit/>
          </a:bodyPr>
          <a:lstStyle/>
          <a:p>
            <a:pPr algn="ctr"/>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针对</a:t>
            </a:r>
            <a:r>
              <a:rPr lang="en-US" altLang="zh-CN"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年的政策文件（法规规章、规范性文件、其他文件）</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414020"/>
          </a:xfrm>
          <a:prstGeom prst="rect">
            <a:avLst/>
          </a:prstGeom>
          <a:noFill/>
        </p:spPr>
        <p:txBody>
          <a:bodyPr wrap="square" rtlCol="0">
            <a:spAutoFit/>
          </a:bodyPr>
          <a:lstStyle/>
          <a:p>
            <a:pPr algn="just"/>
            <a:r>
              <a:rPr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添加</a:t>
            </a:r>
            <a:r>
              <a:rPr sz="105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pdf或word</a:t>
            </a:r>
            <a:r>
              <a:rPr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文件时</a:t>
            </a:r>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sz="105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可限制编辑、排版、字体、字号</a:t>
            </a:r>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等</a:t>
            </a:r>
            <a:endPar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p:cNvSpPr txBox="1"/>
          <p:nvPr/>
        </p:nvSpPr>
        <p:spPr>
          <a:xfrm>
            <a:off x="5655038" y="2622225"/>
            <a:ext cx="2368517" cy="252730"/>
          </a:xfrm>
          <a:prstGeom prst="rect">
            <a:avLst/>
          </a:prstGeom>
          <a:noFill/>
        </p:spPr>
        <p:txBody>
          <a:bodyPr wrap="square" rtlCol="0">
            <a:spAutoFit/>
          </a:bodyPr>
          <a:lstStyle/>
          <a:p>
            <a:pPr algn="just"/>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添加</a:t>
            </a:r>
            <a:r>
              <a:rPr lang="zh-CN" altLang="en-US" sz="1050" dirty="0">
                <a:solidFill>
                  <a:srgbClr val="FF0000"/>
                </a:solidFill>
                <a:latin typeface="微软雅黑" panose="020B0503020204020204" pitchFamily="34" charset="-122"/>
                <a:ea typeface="微软雅黑" panose="020B0503020204020204" pitchFamily="34" charset="-122"/>
              </a:rPr>
              <a:t>附件</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与</a:t>
            </a:r>
            <a:r>
              <a:rPr lang="zh-CN" altLang="en-US" sz="1050" dirty="0">
                <a:solidFill>
                  <a:srgbClr val="FF0000"/>
                </a:solidFill>
                <a:latin typeface="微软雅黑" panose="020B0503020204020204" pitchFamily="34" charset="-122"/>
                <a:ea typeface="微软雅黑" panose="020B0503020204020204" pitchFamily="34" charset="-122"/>
              </a:rPr>
              <a:t>前台显示文件正文</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要一致</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5649582" y="3681913"/>
            <a:ext cx="2374278" cy="252730"/>
          </a:xfrm>
          <a:prstGeom prst="rect">
            <a:avLst/>
          </a:prstGeom>
          <a:noFill/>
        </p:spPr>
        <p:txBody>
          <a:bodyPr wrap="square" rtlCol="0">
            <a:spAutoFit/>
          </a:bodyPr>
          <a:lstStyle/>
          <a:p>
            <a:pPr algn="just"/>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减少红头文件上传</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19075" y="1284446"/>
            <a:ext cx="4324350" cy="2316004"/>
          </a:xfrm>
          <a:prstGeom prst="rect">
            <a:avLst/>
          </a:prstGeom>
        </p:spPr>
      </p:pic>
      <p:pic>
        <p:nvPicPr>
          <p:cNvPr id="8" name="图片 7"/>
          <p:cNvPicPr>
            <a:picLocks noChangeAspect="1"/>
          </p:cNvPicPr>
          <p:nvPr/>
        </p:nvPicPr>
        <p:blipFill>
          <a:blip r:embed="rId2"/>
          <a:stretch>
            <a:fillRect/>
          </a:stretch>
        </p:blipFill>
        <p:spPr>
          <a:xfrm>
            <a:off x="1088708" y="1327309"/>
            <a:ext cx="2296954" cy="3621881"/>
          </a:xfrm>
          <a:prstGeom prst="rect">
            <a:avLst/>
          </a:prstGeom>
        </p:spPr>
      </p:pic>
      <p:pic>
        <p:nvPicPr>
          <p:cNvPr id="9" name="图片 8"/>
          <p:cNvPicPr>
            <a:picLocks noChangeAspect="1"/>
          </p:cNvPicPr>
          <p:nvPr/>
        </p:nvPicPr>
        <p:blipFill>
          <a:blip r:embed="rId3"/>
          <a:stretch>
            <a:fillRect/>
          </a:stretch>
        </p:blipFill>
        <p:spPr>
          <a:xfrm>
            <a:off x="384810" y="1954054"/>
            <a:ext cx="3704273" cy="2314575"/>
          </a:xfrm>
          <a:prstGeom prst="rect">
            <a:avLst/>
          </a:prstGeom>
        </p:spPr>
      </p:pic>
      <p:pic>
        <p:nvPicPr>
          <p:cNvPr id="10" name="图片 9"/>
          <p:cNvPicPr>
            <a:picLocks noChangeAspect="1"/>
          </p:cNvPicPr>
          <p:nvPr/>
        </p:nvPicPr>
        <p:blipFill>
          <a:blip r:embed="rId4"/>
          <a:stretch>
            <a:fillRect/>
          </a:stretch>
        </p:blipFill>
        <p:spPr>
          <a:xfrm>
            <a:off x="513874" y="1249680"/>
            <a:ext cx="3734753" cy="3556159"/>
          </a:xfrm>
          <a:prstGeom prst="rect">
            <a:avLst/>
          </a:prstGeom>
        </p:spPr>
      </p:pic>
      <p:pic>
        <p:nvPicPr>
          <p:cNvPr id="11" name="图片 10"/>
          <p:cNvPicPr>
            <a:picLocks noChangeAspect="1"/>
          </p:cNvPicPr>
          <p:nvPr/>
        </p:nvPicPr>
        <p:blipFill>
          <a:blip r:embed="rId5"/>
          <a:stretch>
            <a:fillRect/>
          </a:stretch>
        </p:blipFill>
        <p:spPr>
          <a:xfrm>
            <a:off x="299085" y="1327309"/>
            <a:ext cx="3789998" cy="3263265"/>
          </a:xfrm>
          <a:prstGeom prst="rect">
            <a:avLst/>
          </a:prstGeom>
        </p:spPr>
      </p:pic>
      <p:pic>
        <p:nvPicPr>
          <p:cNvPr id="12" name="图片 11" descr="观知天下文化科技有限公司-02"/>
          <p:cNvPicPr>
            <a:picLocks noChangeAspect="1"/>
          </p:cNvPicPr>
          <p:nvPr userDrawn="1"/>
        </p:nvPicPr>
        <p:blipFill>
          <a:blip r:embed="rId6"/>
          <a:stretch>
            <a:fillRect/>
          </a:stretch>
        </p:blipFill>
        <p:spPr>
          <a:xfrm>
            <a:off x="8396764" y="0"/>
            <a:ext cx="747236" cy="74723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33635" y="230557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文本框 3"/>
          <p:cNvSpPr txBox="1"/>
          <p:nvPr/>
        </p:nvSpPr>
        <p:spPr>
          <a:xfrm>
            <a:off x="457676" y="384334"/>
            <a:ext cx="7512368" cy="414020"/>
          </a:xfrm>
          <a:prstGeom prst="rect">
            <a:avLst/>
          </a:prstGeom>
          <a:noFill/>
        </p:spPr>
        <p:txBody>
          <a:bodyPr wrap="square" rtlCol="0">
            <a:spAutoFit/>
          </a:bodyPr>
          <a:lstStyle/>
          <a:p>
            <a:pPr algn="ctr"/>
            <a:r>
              <a:rPr lang="en-US" altLang="zh-CN"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针对21年的政策文件（法规规章、规范性文件、其他文件</a:t>
            </a:r>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stretch>
            <a:fillRect/>
          </a:stretch>
        </p:blipFill>
        <p:spPr>
          <a:xfrm>
            <a:off x="118586" y="1120616"/>
            <a:ext cx="4159091" cy="3581400"/>
          </a:xfrm>
          <a:prstGeom prst="rect">
            <a:avLst/>
          </a:prstGeom>
        </p:spPr>
      </p:pic>
      <p:pic>
        <p:nvPicPr>
          <p:cNvPr id="2" name="图片 1"/>
          <p:cNvPicPr>
            <a:picLocks noChangeAspect="1"/>
          </p:cNvPicPr>
          <p:nvPr/>
        </p:nvPicPr>
        <p:blipFill>
          <a:blip r:embed="rId2"/>
          <a:stretch>
            <a:fillRect/>
          </a:stretch>
        </p:blipFill>
        <p:spPr>
          <a:xfrm>
            <a:off x="132874" y="1641634"/>
            <a:ext cx="4130993" cy="2076926"/>
          </a:xfrm>
          <a:prstGeom prst="rect">
            <a:avLst/>
          </a:prstGeom>
        </p:spPr>
      </p:pic>
      <p:pic>
        <p:nvPicPr>
          <p:cNvPr id="12" name="图片 11" descr="观知天下文化科技有限公司-02"/>
          <p:cNvPicPr>
            <a:picLocks noChangeAspect="1"/>
          </p:cNvPicPr>
          <p:nvPr userDrawn="1"/>
        </p:nvPicPr>
        <p:blipFill>
          <a:blip r:embed="rId3"/>
          <a:stretch>
            <a:fillRect/>
          </a:stretch>
        </p:blipFill>
        <p:spPr>
          <a:xfrm>
            <a:off x="8396764" y="0"/>
            <a:ext cx="747236" cy="747236"/>
          </a:xfrm>
          <a:prstGeom prst="rect">
            <a:avLst/>
          </a:prstGeom>
        </p:spPr>
      </p:pic>
      <p:grpSp>
        <p:nvGrpSpPr>
          <p:cNvPr id="11" name="组合 10"/>
          <p:cNvGrpSpPr/>
          <p:nvPr/>
        </p:nvGrpSpPr>
        <p:grpSpPr>
          <a:xfrm>
            <a:off x="4633262" y="1249601"/>
            <a:ext cx="1021894" cy="741434"/>
            <a:chOff x="6177683" y="1666134"/>
            <a:chExt cx="1362525" cy="988578"/>
          </a:xfrm>
          <a:solidFill>
            <a:srgbClr val="1C4885"/>
          </a:solidFill>
        </p:grpSpPr>
        <p:sp>
          <p:nvSpPr>
            <p:cNvPr id="13" name="矩形 12"/>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4" name="矩形 13"/>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5" name="矩形 14"/>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4" name="文本框 23"/>
          <p:cNvSpPr txBox="1"/>
          <p:nvPr/>
        </p:nvSpPr>
        <p:spPr>
          <a:xfrm>
            <a:off x="4813079" y="1479765"/>
            <a:ext cx="774290" cy="553085"/>
          </a:xfrm>
          <a:prstGeom prst="rect">
            <a:avLst/>
          </a:prstGeom>
          <a:noFill/>
        </p:spPr>
        <p:txBody>
          <a:bodyPr wrap="square" rtlCol="0">
            <a:spAutoFit/>
          </a:bodyPr>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30" name="文本框 29"/>
          <p:cNvSpPr txBox="1"/>
          <p:nvPr/>
        </p:nvSpPr>
        <p:spPr>
          <a:xfrm>
            <a:off x="5587370" y="1562537"/>
            <a:ext cx="2439980" cy="252730"/>
          </a:xfrm>
          <a:prstGeom prst="rect">
            <a:avLst/>
          </a:prstGeom>
          <a:noFill/>
        </p:spPr>
        <p:txBody>
          <a:bodyPr wrap="square" rtlCol="0">
            <a:spAutoFit/>
          </a:bodyPr>
          <a:p>
            <a:pPr algn="just"/>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发布时间与成文时间在</a:t>
            </a:r>
            <a:r>
              <a:rPr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20个工作日</a:t>
            </a:r>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内</a:t>
            </a:r>
            <a:endPar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32874" y="1981200"/>
            <a:ext cx="4500563" cy="1860233"/>
          </a:xfrm>
          <a:prstGeom prst="rect">
            <a:avLst/>
          </a:prstGeom>
        </p:spPr>
      </p:pic>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41" name="文本框 40"/>
          <p:cNvSpPr txBox="1"/>
          <p:nvPr/>
        </p:nvSpPr>
        <p:spPr>
          <a:xfrm>
            <a:off x="4813079" y="2552975"/>
            <a:ext cx="774290" cy="553085"/>
          </a:xfrm>
          <a:prstGeom prst="rect">
            <a:avLst/>
          </a:prstGeom>
          <a:noFill/>
        </p:spPr>
        <p:txBody>
          <a:bodyPr wrap="square" rtlCol="0">
            <a:spAutoFit/>
          </a:bodyPr>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4" name="文本框 43"/>
          <p:cNvSpPr txBox="1"/>
          <p:nvPr/>
        </p:nvSpPr>
        <p:spPr>
          <a:xfrm>
            <a:off x="5655038" y="2622225"/>
            <a:ext cx="2368517" cy="252730"/>
          </a:xfrm>
          <a:prstGeom prst="rect">
            <a:avLst/>
          </a:prstGeom>
          <a:noFill/>
        </p:spPr>
        <p:txBody>
          <a:bodyPr wrap="square" rtlCol="0">
            <a:spAutoFit/>
          </a:bodyPr>
          <a:p>
            <a:pPr algn="just"/>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添加</a:t>
            </a:r>
            <a:r>
              <a:rPr lang="zh-CN" altLang="en-US" sz="1050" dirty="0">
                <a:solidFill>
                  <a:srgbClr val="FF0000"/>
                </a:solidFill>
                <a:latin typeface="微软雅黑" panose="020B0503020204020204" pitchFamily="34" charset="-122"/>
                <a:ea typeface="微软雅黑" panose="020B0503020204020204" pitchFamily="34" charset="-122"/>
              </a:rPr>
              <a:t>附件</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与</a:t>
            </a:r>
            <a:r>
              <a:rPr lang="zh-CN" altLang="en-US" sz="1050" dirty="0">
                <a:solidFill>
                  <a:srgbClr val="FF0000"/>
                </a:solidFill>
                <a:latin typeface="微软雅黑" panose="020B0503020204020204" pitchFamily="34" charset="-122"/>
                <a:ea typeface="微软雅黑" panose="020B0503020204020204" pitchFamily="34" charset="-122"/>
              </a:rPr>
              <a:t>前台显示文件正文</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要一致</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676" y="384334"/>
            <a:ext cx="7512368" cy="414020"/>
          </a:xfrm>
          <a:prstGeom prst="rect">
            <a:avLst/>
          </a:prstGeom>
          <a:noFill/>
        </p:spPr>
        <p:txBody>
          <a:bodyPr wrap="square" rtlCol="0">
            <a:spAutoFit/>
          </a:bodyPr>
          <a:lstStyle/>
          <a:p>
            <a:pPr algn="ctr"/>
            <a:r>
              <a:rPr lang="en-US" altLang="zh-CN"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针对21年的政策文件（法规规章、规范性文件、其他文件</a:t>
            </a:r>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grpSp>
        <p:nvGrpSpPr>
          <p:cNvPr id="11" name="组合 10"/>
          <p:cNvGrpSpPr/>
          <p:nvPr/>
        </p:nvGrpSpPr>
        <p:grpSpPr>
          <a:xfrm>
            <a:off x="4633262" y="1249601"/>
            <a:ext cx="1021894" cy="741434"/>
            <a:chOff x="6177683" y="1666134"/>
            <a:chExt cx="1362525" cy="988578"/>
          </a:xfrm>
          <a:solidFill>
            <a:srgbClr val="1C4885"/>
          </a:solidFill>
        </p:grpSpPr>
        <p:sp>
          <p:nvSpPr>
            <p:cNvPr id="13" name="矩形 12"/>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4" name="矩形 13"/>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5" name="矩形 14"/>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nvGrpSpPr>
          <p:cNvPr id="18" name="组合 17"/>
          <p:cNvGrpSpPr/>
          <p:nvPr/>
        </p:nvGrpSpPr>
        <p:grpSpPr>
          <a:xfrm>
            <a:off x="4633262" y="2309226"/>
            <a:ext cx="1021894" cy="741434"/>
            <a:chOff x="6177683" y="1666134"/>
            <a:chExt cx="1362525" cy="988578"/>
          </a:xfrm>
          <a:solidFill>
            <a:srgbClr val="1C4885"/>
          </a:solidFill>
        </p:grpSpPr>
        <p:sp>
          <p:nvSpPr>
            <p:cNvPr id="19" name="矩形 18"/>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0" name="矩形 19"/>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21" name="组合 20"/>
          <p:cNvGrpSpPr/>
          <p:nvPr/>
        </p:nvGrpSpPr>
        <p:grpSpPr>
          <a:xfrm>
            <a:off x="4633262" y="3373162"/>
            <a:ext cx="1021894" cy="741434"/>
            <a:chOff x="6177683" y="1666134"/>
            <a:chExt cx="1362525" cy="988578"/>
          </a:xfrm>
          <a:solidFill>
            <a:srgbClr val="1C4885"/>
          </a:solidFill>
        </p:grpSpPr>
        <p:sp>
          <p:nvSpPr>
            <p:cNvPr id="22" name="矩形 21"/>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3" name="矩形 22"/>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24" name="文本框 23"/>
          <p:cNvSpPr txBox="1"/>
          <p:nvPr/>
        </p:nvSpPr>
        <p:spPr>
          <a:xfrm>
            <a:off x="4813079" y="1479765"/>
            <a:ext cx="774290" cy="553085"/>
          </a:xfrm>
          <a:prstGeom prst="rect">
            <a:avLst/>
          </a:prstGeom>
          <a:noFill/>
        </p:spPr>
        <p:txBody>
          <a:bodyPr wrap="square" rtlCol="0">
            <a:spAutoFit/>
          </a:bodyPr>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25" name="文本框 24"/>
          <p:cNvSpPr txBox="1"/>
          <p:nvPr/>
        </p:nvSpPr>
        <p:spPr>
          <a:xfrm>
            <a:off x="4813079" y="2552975"/>
            <a:ext cx="774290" cy="553085"/>
          </a:xfrm>
          <a:prstGeom prst="rect">
            <a:avLst/>
          </a:prstGeom>
          <a:noFill/>
        </p:spPr>
        <p:txBody>
          <a:bodyPr wrap="square" rtlCol="0">
            <a:spAutoFit/>
          </a:bodyPr>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26" name="文本框 25"/>
          <p:cNvSpPr txBox="1"/>
          <p:nvPr/>
        </p:nvSpPr>
        <p:spPr>
          <a:xfrm>
            <a:off x="4813079" y="3600608"/>
            <a:ext cx="774290" cy="553085"/>
          </a:xfrm>
          <a:prstGeom prst="rect">
            <a:avLst/>
          </a:prstGeom>
          <a:noFill/>
        </p:spPr>
        <p:txBody>
          <a:bodyPr wrap="square" rtlCol="0">
            <a:spAutoFit/>
          </a:bodyPr>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30" name="文本框 29"/>
          <p:cNvSpPr txBox="1"/>
          <p:nvPr/>
        </p:nvSpPr>
        <p:spPr>
          <a:xfrm>
            <a:off x="5587370" y="1562537"/>
            <a:ext cx="2439980" cy="252730"/>
          </a:xfrm>
          <a:prstGeom prst="rect">
            <a:avLst/>
          </a:prstGeom>
          <a:noFill/>
        </p:spPr>
        <p:txBody>
          <a:bodyPr wrap="square" rtlCol="0">
            <a:spAutoFit/>
          </a:bodyPr>
          <a:p>
            <a:pPr algn="just"/>
            <a:r>
              <a:rPr lang="zh-CN" sz="105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规范性文件</a:t>
            </a:r>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更新与</a:t>
            </a:r>
            <a:r>
              <a:rPr lang="zh-CN" sz="105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备案目录</a:t>
            </a:r>
            <a:r>
              <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一致</a:t>
            </a:r>
            <a:endPar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597218" y="2741771"/>
            <a:ext cx="7508081" cy="1414463"/>
          </a:xfrm>
          <a:prstGeom prst="rect">
            <a:avLst/>
          </a:prstGeom>
        </p:spPr>
      </p:pic>
      <p:pic>
        <p:nvPicPr>
          <p:cNvPr id="9" name="图片 8"/>
          <p:cNvPicPr>
            <a:picLocks noChangeAspect="1"/>
          </p:cNvPicPr>
          <p:nvPr/>
        </p:nvPicPr>
        <p:blipFill>
          <a:blip r:embed="rId3"/>
          <a:stretch>
            <a:fillRect/>
          </a:stretch>
        </p:blipFill>
        <p:spPr>
          <a:xfrm>
            <a:off x="698183" y="802958"/>
            <a:ext cx="7031355" cy="4030980"/>
          </a:xfrm>
          <a:prstGeom prst="rect">
            <a:avLst/>
          </a:prstGeom>
        </p:spPr>
      </p:pic>
      <p:pic>
        <p:nvPicPr>
          <p:cNvPr id="10" name="图片 9"/>
          <p:cNvPicPr>
            <a:picLocks noChangeAspect="1"/>
          </p:cNvPicPr>
          <p:nvPr/>
        </p:nvPicPr>
        <p:blipFill>
          <a:blip r:embed="rId4"/>
          <a:stretch>
            <a:fillRect/>
          </a:stretch>
        </p:blipFill>
        <p:spPr>
          <a:xfrm>
            <a:off x="792004" y="1797368"/>
            <a:ext cx="7772400" cy="1414463"/>
          </a:xfrm>
          <a:prstGeom prst="rect">
            <a:avLst/>
          </a:prstGeom>
        </p:spPr>
      </p:pic>
      <p:pic>
        <p:nvPicPr>
          <p:cNvPr id="2" name="图片 1"/>
          <p:cNvPicPr>
            <a:picLocks noChangeAspect="1"/>
          </p:cNvPicPr>
          <p:nvPr/>
        </p:nvPicPr>
        <p:blipFill>
          <a:blip r:embed="rId5"/>
          <a:stretch>
            <a:fillRect/>
          </a:stretch>
        </p:blipFill>
        <p:spPr>
          <a:xfrm>
            <a:off x="792004" y="2265521"/>
            <a:ext cx="8090535" cy="10325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4354" y="221226"/>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7488494" y="3650225"/>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5"/>
          <p:cNvSpPr/>
          <p:nvPr/>
        </p:nvSpPr>
        <p:spPr>
          <a:xfrm>
            <a:off x="302342" y="337369"/>
            <a:ext cx="8539316" cy="4468762"/>
          </a:xfrm>
          <a:prstGeom prst="roundRect">
            <a:avLst>
              <a:gd name="adj" fmla="val 1568"/>
            </a:avLst>
          </a:prstGeom>
          <a:solidFill>
            <a:schemeClr val="bg1"/>
          </a:solidFill>
          <a:ln>
            <a:noFill/>
          </a:ln>
          <a:effectLst>
            <a:glow rad="228600">
              <a:srgbClr val="02615A">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nvSpPr>
        <p:spPr>
          <a:xfrm>
            <a:off x="1415476" y="1815608"/>
            <a:ext cx="1194134" cy="1194134"/>
          </a:xfrm>
          <a:prstGeom prst="ellipse">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350" b="1" dirty="0" smtClean="0">
                <a:solidFill>
                  <a:schemeClr val="bg1"/>
                </a:solidFill>
                <a:latin typeface="FuturaBookC" charset="-52"/>
              </a:rPr>
              <a:t>②</a:t>
            </a:r>
            <a:endParaRPr lang="zh-CN" altLang="en-US" sz="10350" b="1" dirty="0" smtClean="0">
              <a:solidFill>
                <a:schemeClr val="bg1"/>
              </a:solidFill>
              <a:latin typeface="FuturaBookC" charset="-52"/>
            </a:endParaRPr>
          </a:p>
        </p:txBody>
      </p:sp>
      <p:sp>
        <p:nvSpPr>
          <p:cNvPr id="8" name="文本框 7"/>
          <p:cNvSpPr txBox="1"/>
          <p:nvPr/>
        </p:nvSpPr>
        <p:spPr>
          <a:xfrm>
            <a:off x="3357563" y="1815465"/>
            <a:ext cx="4629150" cy="583565"/>
          </a:xfrm>
          <a:prstGeom prst="rect">
            <a:avLst/>
          </a:prstGeom>
          <a:noFill/>
        </p:spPr>
        <p:txBody>
          <a:bodyPr wrap="square" rtlCol="0">
            <a:spAutoFit/>
          </a:bodyPr>
          <a:lstStyle/>
          <a:p>
            <a:pPr algn="dist"/>
            <a:r>
              <a:rPr lang="zh-CN" altLang="en-US" sz="3200" dirty="0">
                <a:gradFill>
                  <a:gsLst>
                    <a:gs pos="0">
                      <a:srgbClr val="0152A6"/>
                    </a:gs>
                    <a:gs pos="100000">
                      <a:srgbClr val="97BBD9"/>
                    </a:gs>
                  </a:gsLst>
                  <a:lin ang="13500000" scaled="1"/>
                </a:gradFill>
                <a:latin typeface="Arial" panose="020B0604020202020204" pitchFamily="34" charset="0"/>
                <a:cs typeface="Arial" panose="020B0604020202020204" pitchFamily="34" charset="0"/>
              </a:rPr>
              <a:t>重大决策预公开</a:t>
            </a:r>
            <a:endParaRPr lang="zh-CN" altLang="en-US" sz="3300" dirty="0" smtClean="0">
              <a:solidFill>
                <a:srgbClr val="1C4885"/>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3497666" y="2571749"/>
            <a:ext cx="834305"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260300" y="2755827"/>
            <a:ext cx="4726319" cy="275590"/>
          </a:xfrm>
          <a:prstGeom prst="rect">
            <a:avLst/>
          </a:prstGeom>
          <a:noFill/>
        </p:spPr>
        <p:txBody>
          <a:bodyPr wrap="square" rtlCol="0">
            <a:spAutoFit/>
          </a:bodyPr>
          <a:lstStyle/>
          <a:p>
            <a:pPr algn="ctr"/>
            <a:endParaRPr lang="zh-CN" altLang="en-US" sz="1200" dirty="0">
              <a:solidFill>
                <a:schemeClr val="tx1">
                  <a:lumMod val="85000"/>
                  <a:lumOff val="15000"/>
                </a:schemeClr>
              </a:solidFill>
              <a:latin typeface="FuturaBookC" charset="-52"/>
              <a:ea typeface="锐字逼格青春粗黑体简2.0" panose="02010604000000000000" pitchFamily="2" charset="-122"/>
            </a:endParaRPr>
          </a:p>
        </p:txBody>
      </p:sp>
      <p:pic>
        <p:nvPicPr>
          <p:cNvPr id="3" name="图片 2" descr="观知天下文化科技有限公司-02"/>
          <p:cNvPicPr>
            <a:picLocks noChangeAspect="1"/>
          </p:cNvPicPr>
          <p:nvPr userDrawn="1"/>
        </p:nvPicPr>
        <p:blipFill>
          <a:blip r:embed="rId1"/>
          <a:stretch>
            <a:fillRect/>
          </a:stretch>
        </p:blipFill>
        <p:spPr>
          <a:xfrm>
            <a:off x="8094345" y="295275"/>
            <a:ext cx="747236" cy="747236"/>
          </a:xfrm>
          <a:prstGeom prst="rect">
            <a:avLst/>
          </a:prstGeom>
        </p:spPr>
      </p:pic>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5588794" y="907256"/>
            <a:ext cx="3065860" cy="707231"/>
          </a:xfrm>
          <a:prstGeom prst="homeP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spcBef>
                <a:spcPts val="0"/>
              </a:spcBef>
              <a:spcAft>
                <a:spcPts val="0"/>
              </a:spcAft>
              <a:buClrTx/>
              <a:buSzTx/>
              <a:buFontTx/>
              <a:defRPr/>
            </a:pPr>
            <a:r>
              <a:rPr lang="zh-CN" altLang="en-US" sz="2400" b="1" strike="noStrike" noProof="1" dirty="0">
                <a:solidFill>
                  <a:schemeClr val="bg1"/>
                </a:solidFill>
                <a:latin typeface="Arial" panose="020B0604020202020204" pitchFamily="34" charset="0"/>
                <a:cs typeface="Arial" panose="020B0604020202020204" pitchFamily="34" charset="0"/>
                <a:sym typeface="+mn-ea"/>
              </a:rPr>
              <a:t>    制度效果型</a:t>
            </a:r>
            <a:endParaRPr lang="zh-CN" altLang="en-US" sz="2400" b="1" strike="noStrike" noProof="1" dirty="0">
              <a:solidFill>
                <a:schemeClr val="bg1"/>
              </a:solidFill>
              <a:latin typeface="Arial" panose="020B0604020202020204" pitchFamily="34" charset="0"/>
              <a:cs typeface="Arial" panose="020B0604020202020204" pitchFamily="34" charset="0"/>
              <a:sym typeface="+mn-ea"/>
            </a:endParaRPr>
          </a:p>
          <a:p>
            <a:pPr lvl="0" algn="ctr" fontAlgn="auto">
              <a:spcBef>
                <a:spcPts val="0"/>
              </a:spcBef>
              <a:spcAft>
                <a:spcPts val="0"/>
              </a:spcAft>
              <a:buClrTx/>
              <a:buSzTx/>
              <a:buFontTx/>
              <a:defRPr/>
            </a:pPr>
            <a:r>
              <a:rPr lang="en-US" altLang="zh-CN" sz="1800" b="1" strike="noStrike" noProof="1" dirty="0">
                <a:solidFill>
                  <a:schemeClr val="bg1"/>
                </a:solidFill>
                <a:latin typeface="Arial" panose="020B0604020202020204" pitchFamily="34" charset="0"/>
                <a:cs typeface="Arial" panose="020B0604020202020204" pitchFamily="34" charset="0"/>
                <a:sym typeface="+mn-ea"/>
              </a:rPr>
              <a:t>      </a:t>
            </a:r>
            <a:r>
              <a:rPr lang="zh-CN" altLang="en-US" sz="1800" b="1" strike="noStrike" noProof="1" dirty="0">
                <a:solidFill>
                  <a:schemeClr val="bg1"/>
                </a:solidFill>
                <a:latin typeface="Arial" panose="020B0604020202020204" pitchFamily="34" charset="0"/>
                <a:cs typeface="Arial" panose="020B0604020202020204" pitchFamily="34" charset="0"/>
                <a:sym typeface="+mn-ea"/>
              </a:rPr>
              <a:t>（2016年-至今）</a:t>
            </a:r>
            <a:endParaRPr lang="zh-CN" altLang="en-US" sz="1800" b="1" strike="noStrike" noProof="1" dirty="0">
              <a:solidFill>
                <a:schemeClr val="bg1"/>
              </a:solidFill>
              <a:latin typeface="Arial" panose="020B0604020202020204" pitchFamily="34" charset="0"/>
              <a:cs typeface="Arial" panose="020B0604020202020204" pitchFamily="34" charset="0"/>
              <a:sym typeface="+mn-ea"/>
            </a:endParaRPr>
          </a:p>
        </p:txBody>
      </p:sp>
      <p:sp>
        <p:nvSpPr>
          <p:cNvPr id="2" name=" 220"/>
          <p:cNvSpPr/>
          <p:nvPr/>
        </p:nvSpPr>
        <p:spPr>
          <a:xfrm>
            <a:off x="3236119" y="907256"/>
            <a:ext cx="3067050" cy="707231"/>
          </a:xfrm>
          <a:prstGeom prst="homeP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spcBef>
                <a:spcPts val="0"/>
              </a:spcBef>
              <a:spcAft>
                <a:spcPts val="0"/>
              </a:spcAft>
              <a:buClrTx/>
              <a:buSzTx/>
              <a:buFontTx/>
              <a:defRPr/>
            </a:pPr>
            <a:r>
              <a:rPr lang="zh-CN" altLang="en-US" sz="2400" b="1" strike="noStrike" noProof="1" dirty="0">
                <a:solidFill>
                  <a:schemeClr val="bg1"/>
                </a:solidFill>
                <a:latin typeface="Arial" panose="020B0604020202020204" pitchFamily="34" charset="0"/>
                <a:cs typeface="Arial" panose="020B0604020202020204" pitchFamily="34" charset="0"/>
                <a:sym typeface="+mn-ea"/>
              </a:rPr>
              <a:t>制度保障型</a:t>
            </a:r>
            <a:endParaRPr lang="zh-CN" altLang="en-US" sz="2400" b="1" strike="noStrike" noProof="1" dirty="0">
              <a:solidFill>
                <a:schemeClr val="bg1"/>
              </a:solidFill>
              <a:latin typeface="Arial" panose="020B0604020202020204" pitchFamily="34" charset="0"/>
              <a:cs typeface="Arial" panose="020B0604020202020204" pitchFamily="34" charset="0"/>
              <a:sym typeface="+mn-ea"/>
            </a:endParaRPr>
          </a:p>
          <a:p>
            <a:pPr lvl="0" algn="ctr" fontAlgn="auto">
              <a:spcBef>
                <a:spcPts val="0"/>
              </a:spcBef>
              <a:spcAft>
                <a:spcPts val="0"/>
              </a:spcAft>
              <a:buClrTx/>
              <a:buSzTx/>
              <a:buFontTx/>
              <a:defRPr/>
            </a:pPr>
            <a:r>
              <a:rPr lang="zh-CN" altLang="en-US" sz="1800" b="1" strike="noStrike" noProof="1" dirty="0">
                <a:solidFill>
                  <a:schemeClr val="bg1"/>
                </a:solidFill>
                <a:latin typeface="Arial" panose="020B0604020202020204" pitchFamily="34" charset="0"/>
                <a:cs typeface="Arial" panose="020B0604020202020204" pitchFamily="34" charset="0"/>
                <a:sym typeface="+mn-ea"/>
              </a:rPr>
              <a:t>（2008-2016年）</a:t>
            </a:r>
            <a:endParaRPr lang="zh-CN" altLang="en-US" sz="1800" b="1" strike="noStrike" noProof="1" dirty="0">
              <a:solidFill>
                <a:schemeClr val="bg1"/>
              </a:solidFill>
              <a:latin typeface="Arial" panose="020B0604020202020204" pitchFamily="34" charset="0"/>
              <a:cs typeface="Arial" panose="020B0604020202020204" pitchFamily="34" charset="0"/>
              <a:sym typeface="+mn-ea"/>
            </a:endParaRPr>
          </a:p>
        </p:txBody>
      </p:sp>
      <p:sp>
        <p:nvSpPr>
          <p:cNvPr id="3" name=" 220"/>
          <p:cNvSpPr/>
          <p:nvPr/>
        </p:nvSpPr>
        <p:spPr>
          <a:xfrm>
            <a:off x="516731" y="907256"/>
            <a:ext cx="3068241" cy="707231"/>
          </a:xfrm>
          <a:prstGeom prst="homeP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r>
              <a:rPr lang="zh-CN" altLang="en-US" sz="2400" b="1" strike="noStrike" noProof="1" dirty="0">
                <a:solidFill>
                  <a:schemeClr val="bg1"/>
                </a:solidFill>
                <a:latin typeface="Arial" panose="020B0604020202020204" pitchFamily="34" charset="0"/>
                <a:cs typeface="Arial" panose="020B0604020202020204" pitchFamily="34" charset="0"/>
              </a:rPr>
              <a:t>政府权力型</a:t>
            </a:r>
            <a:endParaRPr lang="zh-CN" altLang="en-US" sz="2400" b="1" strike="noStrike" noProof="1" dirty="0">
              <a:solidFill>
                <a:schemeClr val="bg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zh-CN" altLang="en-US" b="1" strike="noStrike" noProof="1" dirty="0">
                <a:solidFill>
                  <a:schemeClr val="bg1"/>
                </a:solidFill>
                <a:latin typeface="Arial" panose="020B0604020202020204" pitchFamily="34" charset="0"/>
                <a:cs typeface="Arial" panose="020B0604020202020204" pitchFamily="34" charset="0"/>
              </a:rPr>
              <a:t>（</a:t>
            </a:r>
            <a:r>
              <a:rPr lang="en-US" altLang="zh-CN" b="1" strike="noStrike" noProof="1" dirty="0">
                <a:solidFill>
                  <a:schemeClr val="bg1"/>
                </a:solidFill>
                <a:latin typeface="Arial" panose="020B0604020202020204" pitchFamily="34" charset="0"/>
                <a:cs typeface="Arial" panose="020B0604020202020204" pitchFamily="34" charset="0"/>
              </a:rPr>
              <a:t>1987-2007</a:t>
            </a:r>
            <a:r>
              <a:rPr lang="zh-CN" altLang="en-US" b="1" strike="noStrike" noProof="1" dirty="0">
                <a:solidFill>
                  <a:schemeClr val="bg1"/>
                </a:solidFill>
                <a:latin typeface="Arial" panose="020B0604020202020204" pitchFamily="34" charset="0"/>
                <a:cs typeface="Arial" panose="020B0604020202020204" pitchFamily="34" charset="0"/>
              </a:rPr>
              <a:t>年）</a:t>
            </a:r>
            <a:endParaRPr lang="zh-CN" altLang="en-US" b="1" strike="noStrike" noProof="1" dirty="0">
              <a:solidFill>
                <a:schemeClr val="bg1"/>
              </a:solidFill>
              <a:latin typeface="Arial" panose="020B0604020202020204" pitchFamily="34" charset="0"/>
              <a:cs typeface="Arial" panose="020B0604020202020204" pitchFamily="34" charset="0"/>
            </a:endParaRPr>
          </a:p>
        </p:txBody>
      </p:sp>
      <p:sp>
        <p:nvSpPr>
          <p:cNvPr id="9220" name="文本框 3"/>
          <p:cNvSpPr txBox="1"/>
          <p:nvPr/>
        </p:nvSpPr>
        <p:spPr>
          <a:xfrm>
            <a:off x="467360" y="1707515"/>
            <a:ext cx="2544445" cy="1576070"/>
          </a:xfrm>
          <a:prstGeom prst="rect">
            <a:avLst/>
          </a:prstGeom>
          <a:noFill/>
          <a:ln w="9525">
            <a:noFill/>
          </a:ln>
        </p:spPr>
        <p:txBody>
          <a:bodyPr wrap="square" anchor="t">
            <a:spAutoFit/>
          </a:bodyPr>
          <a:p>
            <a:pPr marL="285750" indent="-285750" algn="l" fontAlgn="auto">
              <a:lnSpc>
                <a:spcPct val="150000"/>
              </a:lnSpc>
              <a:buClrTx/>
              <a:buSzTx/>
              <a:buFont typeface="Arial" panose="020B0604020202020204" pitchFamily="34" charset="0"/>
              <a:buChar char="•"/>
            </a:pPr>
            <a:r>
              <a:rPr lang="en-US" altLang="zh-CN" sz="1610" b="1" noProof="1" dirty="0">
                <a:latin typeface="宋体" panose="02010600030101010101" pitchFamily="2" charset="-122"/>
                <a:ea typeface="宋体" panose="02010600030101010101" pitchFamily="2" charset="-122"/>
              </a:rPr>
              <a:t>这一阶段的政务公开目的的主要是突出群众路线、反腐败和基层民主三个方面</a:t>
            </a:r>
            <a:endParaRPr lang="en-US" altLang="zh-CN" sz="1610" b="1" noProof="1" dirty="0">
              <a:latin typeface="宋体" panose="02010600030101010101" pitchFamily="2" charset="-122"/>
              <a:ea typeface="宋体" panose="02010600030101010101" pitchFamily="2" charset="-122"/>
            </a:endParaRPr>
          </a:p>
        </p:txBody>
      </p:sp>
      <p:sp>
        <p:nvSpPr>
          <p:cNvPr id="9221" name="文本框 4"/>
          <p:cNvSpPr txBox="1"/>
          <p:nvPr/>
        </p:nvSpPr>
        <p:spPr>
          <a:xfrm>
            <a:off x="3284855" y="1701165"/>
            <a:ext cx="2645410" cy="1947545"/>
          </a:xfrm>
          <a:prstGeom prst="rect">
            <a:avLst/>
          </a:prstGeom>
          <a:noFill/>
          <a:ln w="9525">
            <a:noFill/>
          </a:ln>
        </p:spPr>
        <p:txBody>
          <a:bodyPr wrap="square" anchor="t">
            <a:spAutoFit/>
          </a:bodyPr>
          <a:p>
            <a:pPr marL="285750" indent="-285750" fontAlgn="auto">
              <a:lnSpc>
                <a:spcPct val="150000"/>
              </a:lnSpc>
              <a:buFont typeface="Arial" panose="020B0604020202020204" pitchFamily="34" charset="0"/>
              <a:buChar char="•"/>
            </a:pPr>
            <a:r>
              <a:rPr lang="zh-CN" altLang="en-US" sz="1610" b="1" noProof="1" dirty="0">
                <a:latin typeface="宋体" panose="02010600030101010101" pitchFamily="2" charset="-122"/>
                <a:ea typeface="宋体" panose="02010600030101010101" pitchFamily="2" charset="-122"/>
                <a:cs typeface="+mn-cs"/>
              </a:rPr>
              <a:t>第二阶级的政务公开被纳入法制化轨道，标志性事件是</a:t>
            </a:r>
            <a:r>
              <a:rPr lang="zh-CN" altLang="en-US" sz="1610" b="1" dirty="0">
                <a:latin typeface="宋体" panose="02010600030101010101" pitchFamily="2" charset="-122"/>
                <a:ea typeface="宋体" panose="02010600030101010101" pitchFamily="2" charset="-122"/>
                <a:sym typeface="+mn-ea"/>
              </a:rPr>
              <a:t>2008年5月1日起</a:t>
            </a:r>
            <a:r>
              <a:rPr lang="zh-CN" altLang="en-US" sz="1610" b="1" noProof="1" dirty="0">
                <a:latin typeface="宋体" panose="02010600030101010101" pitchFamily="2" charset="-122"/>
                <a:ea typeface="宋体" panose="02010600030101010101" pitchFamily="2" charset="-122"/>
                <a:cs typeface="+mn-cs"/>
              </a:rPr>
              <a:t>《政府信息公开条例》的</a:t>
            </a:r>
            <a:r>
              <a:rPr lang="zh-CN" altLang="en-US" sz="1610" b="1" dirty="0">
                <a:latin typeface="宋体" panose="02010600030101010101" pitchFamily="2" charset="-122"/>
                <a:ea typeface="宋体" panose="02010600030101010101" pitchFamily="2" charset="-122"/>
                <a:sym typeface="+mn-ea"/>
              </a:rPr>
              <a:t>施行</a:t>
            </a:r>
            <a:endParaRPr lang="zh-CN" altLang="en-US" sz="1610" b="1" noProof="1" dirty="0">
              <a:latin typeface="宋体" panose="02010600030101010101" pitchFamily="2" charset="-122"/>
              <a:ea typeface="宋体" panose="02010600030101010101" pitchFamily="2" charset="-122"/>
              <a:cs typeface="+mn-cs"/>
            </a:endParaRPr>
          </a:p>
        </p:txBody>
      </p:sp>
      <p:sp>
        <p:nvSpPr>
          <p:cNvPr id="9222" name="文本框 5"/>
          <p:cNvSpPr txBox="1"/>
          <p:nvPr/>
        </p:nvSpPr>
        <p:spPr>
          <a:xfrm>
            <a:off x="5955665" y="1701165"/>
            <a:ext cx="2771140" cy="1576070"/>
          </a:xfrm>
          <a:prstGeom prst="rect">
            <a:avLst/>
          </a:prstGeom>
          <a:noFill/>
          <a:ln w="9525">
            <a:noFill/>
          </a:ln>
        </p:spPr>
        <p:txBody>
          <a:bodyPr wrap="square" anchor="t">
            <a:spAutoFit/>
          </a:bodyPr>
          <a:p>
            <a:pPr marL="285750" indent="-285750" fontAlgn="auto">
              <a:lnSpc>
                <a:spcPct val="150000"/>
              </a:lnSpc>
              <a:buFont typeface="Arial" panose="020B0604020202020204" pitchFamily="34" charset="0"/>
              <a:buChar char="•"/>
            </a:pPr>
            <a:r>
              <a:rPr lang="zh-CN" altLang="en-US" sz="1610" b="1" noProof="1" dirty="0">
                <a:latin typeface="宋体" panose="02010600030101010101" pitchFamily="2" charset="-122"/>
                <a:ea typeface="宋体" panose="02010600030101010101" pitchFamily="2" charset="-122"/>
                <a:cs typeface="+mn-cs"/>
              </a:rPr>
              <a:t>第三阶段的政务公开是在我国政务公开制度体系基本形成的基础上，公开时效的</a:t>
            </a:r>
            <a:r>
              <a:rPr lang="zh-CN" altLang="en-US" sz="1610" b="1" noProof="1" dirty="0">
                <a:latin typeface="宋体" panose="02010600030101010101" pitchFamily="2" charset="-122"/>
                <a:ea typeface="宋体" panose="02010600030101010101" pitchFamily="2" charset="-122"/>
                <a:cs typeface="+mn-cs"/>
              </a:rPr>
              <a:t>阶段</a:t>
            </a:r>
            <a:endParaRPr lang="zh-CN" altLang="en-US" sz="1610" b="1" noProof="1" dirty="0">
              <a:latin typeface="宋体" panose="02010600030101010101" pitchFamily="2" charset="-122"/>
              <a:ea typeface="宋体" panose="02010600030101010101" pitchFamily="2" charset="-122"/>
              <a:cs typeface="+mn-cs"/>
            </a:endParaRPr>
          </a:p>
        </p:txBody>
      </p:sp>
    </p:spTree>
  </p:cSld>
  <p:clrMapOvr>
    <a:masterClrMapping/>
  </p:clrMapOvr>
  <p:transition spd="slow">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582902" y="1548580"/>
            <a:ext cx="4041058" cy="2588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p:cNvSpPr txBox="1"/>
          <p:nvPr/>
        </p:nvSpPr>
        <p:spPr>
          <a:xfrm>
            <a:off x="678486" y="307445"/>
            <a:ext cx="1903840" cy="414020"/>
          </a:xfrm>
          <a:prstGeom prst="rect">
            <a:avLst/>
          </a:prstGeom>
          <a:noFill/>
        </p:spPr>
        <p:txBody>
          <a:bodyPr wrap="square" rtlCol="0">
            <a:spAutoFit/>
          </a:bodyPr>
          <a:lstStyle/>
          <a:p>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rPr>
              <a:t>意见征集</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78487" y="630496"/>
            <a:ext cx="1688630" cy="252730"/>
          </a:xfrm>
          <a:prstGeom prst="rect">
            <a:avLst/>
          </a:prstGeom>
          <a:noFill/>
        </p:spPr>
        <p:txBody>
          <a:bodyPr wrap="square" rtlCol="0">
            <a:spAutoFit/>
          </a:bodyPr>
          <a:lstStyle/>
          <a:p>
            <a:pPr algn="dist"/>
            <a:endParaRPr lang="zh-CN" altLang="en-US" sz="1050" dirty="0">
              <a:solidFill>
                <a:schemeClr val="tx1">
                  <a:lumMod val="85000"/>
                  <a:lumOff val="15000"/>
                </a:schemeClr>
              </a:solidFill>
              <a:latin typeface="FuturaBookC" charset="-52"/>
              <a:ea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41896" y="1548581"/>
            <a:ext cx="4041058" cy="2588342"/>
          </a:xfrm>
          <a:prstGeom prst="rect">
            <a:avLst/>
          </a:prstGeom>
          <a:solidFill>
            <a:srgbClr val="1C48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p:cNvSpPr txBox="1"/>
          <p:nvPr/>
        </p:nvSpPr>
        <p:spPr>
          <a:xfrm>
            <a:off x="678656" y="1728788"/>
            <a:ext cx="3745230" cy="1753235"/>
          </a:xfrm>
          <a:prstGeom prst="rect">
            <a:avLst/>
          </a:prstGeom>
          <a:noFill/>
        </p:spPr>
        <p:txBody>
          <a:bodyPr wrap="square" rtlCol="0">
            <a:spAutoFit/>
          </a:bodyPr>
          <a:lstStyle/>
          <a:p>
            <a:r>
              <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1.规范性文件（应当保密除外）及时向社会公众进行意见征集</a:t>
            </a:r>
            <a:endPar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2.征求内容包括标题、意见反馈渠道、时间要求、征求意见稿或草案</a:t>
            </a:r>
            <a:endPar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4712494" y="1728788"/>
            <a:ext cx="3684270" cy="1568450"/>
          </a:xfrm>
          <a:prstGeom prst="rect">
            <a:avLst/>
          </a:prstGeom>
          <a:noFill/>
        </p:spPr>
        <p:txBody>
          <a:bodyPr wrap="square" rtlCol="0">
            <a:spAutoFit/>
          </a:bodyPr>
          <a:lstStyle/>
          <a:p>
            <a:r>
              <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3.向社会公众进行意见征集的期限一般不少于30天，因情况紧急等原因需要缩短期限的，公开征求意见时应当予以说明；</a:t>
            </a:r>
            <a:endPar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200" dirty="0">
              <a:solidFill>
                <a:schemeClr val="tx1"/>
              </a:solidFill>
              <a:latin typeface="FZZhengHeiS-DB-GB" panose="02000000000000000000" pitchFamily="2" charset="0"/>
              <a:ea typeface="FZZhengHeiS-DB-GB" panose="02000000000000000000" pitchFamily="2" charset="0"/>
            </a:endParaRPr>
          </a:p>
          <a:p>
            <a:endParaRPr lang="zh-CN" altLang="en-US" sz="1200" dirty="0">
              <a:solidFill>
                <a:schemeClr val="tx1"/>
              </a:solidFill>
              <a:latin typeface="FZZhengHeiS-DB-GB" panose="02000000000000000000" pitchFamily="2" charset="0"/>
              <a:ea typeface="FZZhengHeiS-DB-GB" panose="02000000000000000000" pitchFamily="2" charset="0"/>
            </a:endParaRPr>
          </a:p>
        </p:txBody>
      </p:sp>
      <p:pic>
        <p:nvPicPr>
          <p:cNvPr id="2" name="图片 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9429" y="302683"/>
            <a:ext cx="2129588" cy="414020"/>
          </a:xfrm>
          <a:prstGeom prst="rect">
            <a:avLst/>
          </a:prstGeom>
          <a:noFill/>
        </p:spPr>
        <p:txBody>
          <a:bodyPr wrap="square" rtlCol="0">
            <a:spAutoFit/>
          </a:bodyPr>
          <a:lstStyle/>
          <a:p>
            <a:pPr algn="l"/>
            <a:r>
              <a:rPr lang="zh-CN" altLang="en-US" sz="2100" dirty="0" smtClean="0">
                <a:solidFill>
                  <a:srgbClr val="FF0000"/>
                </a:solidFill>
                <a:latin typeface="FZZhengHeiS-DB-GB" panose="02000000000000000000" pitchFamily="2" charset="0"/>
                <a:ea typeface="FZZhengHeiS-DB-GB" panose="02000000000000000000" pitchFamily="2" charset="0"/>
              </a:rPr>
              <a:t>新内容！</a:t>
            </a:r>
            <a:endParaRPr lang="zh-CN" altLang="en-US" sz="2100" dirty="0" smtClean="0">
              <a:solidFill>
                <a:srgbClr val="FF0000"/>
              </a:solidFill>
              <a:latin typeface="FZZhengHeiS-DB-GB" panose="02000000000000000000" pitchFamily="2" charset="0"/>
              <a:ea typeface="FZZhengHeiS-DB-GB" panose="02000000000000000000" pitchFamily="2" charset="0"/>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872690" y="1383506"/>
            <a:ext cx="604094" cy="12581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872490" y="1509236"/>
            <a:ext cx="5998845" cy="26655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文本框 13"/>
          <p:cNvSpPr txBox="1"/>
          <p:nvPr/>
        </p:nvSpPr>
        <p:spPr>
          <a:xfrm>
            <a:off x="998220" y="2553653"/>
            <a:ext cx="5313045" cy="645160"/>
          </a:xfrm>
          <a:prstGeom prst="rect">
            <a:avLst/>
          </a:prstGeom>
          <a:noFill/>
        </p:spPr>
        <p:txBody>
          <a:bodyPr wrap="square" rtlCol="0">
            <a:spAutoFit/>
          </a:bodyPr>
          <a:lstStyle/>
          <a:p>
            <a:r>
              <a:rPr sz="3600" dirty="0" smtClean="0">
                <a:solidFill>
                  <a:schemeClr val="tx1">
                    <a:lumMod val="75000"/>
                    <a:lumOff val="25000"/>
                  </a:schemeClr>
                </a:solidFill>
                <a:latin typeface="微软雅黑" panose="020B0503020204020204" pitchFamily="34" charset="-122"/>
                <a:ea typeface="微软雅黑" panose="020B0503020204020204" pitchFamily="34" charset="-122"/>
              </a:rPr>
              <a:t>决策草案的解读或说明</a:t>
            </a:r>
            <a:endParaRPr sz="3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074940" y="2219737"/>
            <a:ext cx="198875"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98183" y="1648226"/>
            <a:ext cx="571761" cy="571761"/>
          </a:xfrm>
          <a:prstGeom prst="rect">
            <a:avLst/>
          </a:prstGeom>
        </p:spPr>
      </p:pic>
      <p:pic>
        <p:nvPicPr>
          <p:cNvPr id="28" name="图片 27" descr="观知天下文化科技有限公司-02"/>
          <p:cNvPicPr>
            <a:picLocks noChangeAspect="1"/>
          </p:cNvPicPr>
          <p:nvPr userDrawn="1"/>
        </p:nvPicPr>
        <p:blipFill>
          <a:blip r:embed="rId2"/>
          <a:stretch>
            <a:fillRect/>
          </a:stretch>
        </p:blipFill>
        <p:spPr>
          <a:xfrm>
            <a:off x="8396764" y="0"/>
            <a:ext cx="747236" cy="74723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2973566" y="4550227"/>
            <a:ext cx="1085103" cy="593273"/>
          </a:xfrm>
          <a:custGeom>
            <a:avLst/>
            <a:gdLst>
              <a:gd name="connsiteX0" fmla="*/ 1031189 w 1446804"/>
              <a:gd name="connsiteY0" fmla="*/ 0 h 791031"/>
              <a:gd name="connsiteX1" fmla="*/ 1446804 w 1446804"/>
              <a:gd name="connsiteY1" fmla="*/ 0 h 791031"/>
              <a:gd name="connsiteX2" fmla="*/ 415615 w 1446804"/>
              <a:gd name="connsiteY2" fmla="*/ 791031 h 791031"/>
              <a:gd name="connsiteX3" fmla="*/ 0 w 1446804"/>
              <a:gd name="connsiteY3" fmla="*/ 791031 h 791031"/>
            </a:gdLst>
            <a:ahLst/>
            <a:cxnLst>
              <a:cxn ang="0">
                <a:pos x="connsiteX0" y="connsiteY0"/>
              </a:cxn>
              <a:cxn ang="0">
                <a:pos x="connsiteX1" y="connsiteY1"/>
              </a:cxn>
              <a:cxn ang="0">
                <a:pos x="connsiteX2" y="connsiteY2"/>
              </a:cxn>
              <a:cxn ang="0">
                <a:pos x="connsiteX3" y="connsiteY3"/>
              </a:cxn>
            </a:cxnLst>
            <a:rect l="l" t="t" r="r" b="b"/>
            <a:pathLst>
              <a:path w="1446804" h="791031">
                <a:moveTo>
                  <a:pt x="1031189" y="0"/>
                </a:moveTo>
                <a:lnTo>
                  <a:pt x="1446804" y="0"/>
                </a:lnTo>
                <a:lnTo>
                  <a:pt x="415615" y="791031"/>
                </a:lnTo>
                <a:lnTo>
                  <a:pt x="0" y="791031"/>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任意多边形 12"/>
          <p:cNvSpPr/>
          <p:nvPr/>
        </p:nvSpPr>
        <p:spPr>
          <a:xfrm flipH="1">
            <a:off x="5136087" y="4561113"/>
            <a:ext cx="1036371" cy="582387"/>
          </a:xfrm>
          <a:custGeom>
            <a:avLst/>
            <a:gdLst>
              <a:gd name="connsiteX0" fmla="*/ 1381828 w 1381828"/>
              <a:gd name="connsiteY0" fmla="*/ 0 h 776516"/>
              <a:gd name="connsiteX1" fmla="*/ 979618 w 1381828"/>
              <a:gd name="connsiteY1" fmla="*/ 0 h 776516"/>
              <a:gd name="connsiteX2" fmla="*/ 0 w 1381828"/>
              <a:gd name="connsiteY2" fmla="*/ 776516 h 776516"/>
              <a:gd name="connsiteX3" fmla="*/ 402210 w 1381828"/>
              <a:gd name="connsiteY3" fmla="*/ 776516 h 776516"/>
            </a:gdLst>
            <a:ahLst/>
            <a:cxnLst>
              <a:cxn ang="0">
                <a:pos x="connsiteX0" y="connsiteY0"/>
              </a:cxn>
              <a:cxn ang="0">
                <a:pos x="connsiteX1" y="connsiteY1"/>
              </a:cxn>
              <a:cxn ang="0">
                <a:pos x="connsiteX2" y="connsiteY2"/>
              </a:cxn>
              <a:cxn ang="0">
                <a:pos x="connsiteX3" y="connsiteY3"/>
              </a:cxn>
            </a:cxnLst>
            <a:rect l="l" t="t" r="r" b="b"/>
            <a:pathLst>
              <a:path w="1381828" h="776516">
                <a:moveTo>
                  <a:pt x="1381828" y="0"/>
                </a:moveTo>
                <a:lnTo>
                  <a:pt x="979618" y="0"/>
                </a:lnTo>
                <a:lnTo>
                  <a:pt x="0" y="776516"/>
                </a:lnTo>
                <a:lnTo>
                  <a:pt x="402210" y="776516"/>
                </a:lnTo>
                <a:close/>
              </a:path>
            </a:pathLst>
          </a:cu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4" name="任意多边形 13"/>
          <p:cNvSpPr/>
          <p:nvPr/>
        </p:nvSpPr>
        <p:spPr>
          <a:xfrm>
            <a:off x="4083227" y="4517045"/>
            <a:ext cx="487563" cy="626456"/>
          </a:xfrm>
          <a:custGeom>
            <a:avLst/>
            <a:gdLst>
              <a:gd name="connsiteX0" fmla="*/ 129013 w 650084"/>
              <a:gd name="connsiteY0" fmla="*/ 0 h 835275"/>
              <a:gd name="connsiteX1" fmla="*/ 521070 w 650084"/>
              <a:gd name="connsiteY1" fmla="*/ 0 h 835275"/>
              <a:gd name="connsiteX2" fmla="*/ 650084 w 650084"/>
              <a:gd name="connsiteY2" fmla="*/ 835275 h 835275"/>
              <a:gd name="connsiteX3" fmla="*/ 0 w 650084"/>
              <a:gd name="connsiteY3" fmla="*/ 835275 h 835275"/>
            </a:gdLst>
            <a:ahLst/>
            <a:cxnLst>
              <a:cxn ang="0">
                <a:pos x="connsiteX0" y="connsiteY0"/>
              </a:cxn>
              <a:cxn ang="0">
                <a:pos x="connsiteX1" y="connsiteY1"/>
              </a:cxn>
              <a:cxn ang="0">
                <a:pos x="connsiteX2" y="connsiteY2"/>
              </a:cxn>
              <a:cxn ang="0">
                <a:pos x="connsiteX3" y="connsiteY3"/>
              </a:cxn>
            </a:cxnLst>
            <a:rect l="l" t="t" r="r" b="b"/>
            <a:pathLst>
              <a:path w="650084" h="835275">
                <a:moveTo>
                  <a:pt x="129013" y="0"/>
                </a:moveTo>
                <a:lnTo>
                  <a:pt x="521070" y="0"/>
                </a:lnTo>
                <a:lnTo>
                  <a:pt x="650084" y="835275"/>
                </a:lnTo>
                <a:lnTo>
                  <a:pt x="0" y="835275"/>
                </a:lnTo>
                <a:close/>
              </a:path>
            </a:pathLst>
          </a:cu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5" name="任意多边形 14"/>
          <p:cNvSpPr/>
          <p:nvPr/>
        </p:nvSpPr>
        <p:spPr>
          <a:xfrm flipH="1">
            <a:off x="4696965" y="4550227"/>
            <a:ext cx="643671" cy="593273"/>
          </a:xfrm>
          <a:custGeom>
            <a:avLst/>
            <a:gdLst>
              <a:gd name="connsiteX0" fmla="*/ 858228 w 858228"/>
              <a:gd name="connsiteY0" fmla="*/ 0 h 791031"/>
              <a:gd name="connsiteX1" fmla="*/ 448189 w 858228"/>
              <a:gd name="connsiteY1" fmla="*/ 0 h 791031"/>
              <a:gd name="connsiteX2" fmla="*/ 0 w 858228"/>
              <a:gd name="connsiteY2" fmla="*/ 791031 h 791031"/>
              <a:gd name="connsiteX3" fmla="*/ 410039 w 858228"/>
              <a:gd name="connsiteY3" fmla="*/ 791031 h 791031"/>
            </a:gdLst>
            <a:ahLst/>
            <a:cxnLst>
              <a:cxn ang="0">
                <a:pos x="connsiteX0" y="connsiteY0"/>
              </a:cxn>
              <a:cxn ang="0">
                <a:pos x="connsiteX1" y="connsiteY1"/>
              </a:cxn>
              <a:cxn ang="0">
                <a:pos x="connsiteX2" y="connsiteY2"/>
              </a:cxn>
              <a:cxn ang="0">
                <a:pos x="connsiteX3" y="connsiteY3"/>
              </a:cxn>
            </a:cxnLst>
            <a:rect l="l" t="t" r="r" b="b"/>
            <a:pathLst>
              <a:path w="858228" h="791031">
                <a:moveTo>
                  <a:pt x="858228" y="0"/>
                </a:moveTo>
                <a:lnTo>
                  <a:pt x="448189" y="0"/>
                </a:lnTo>
                <a:lnTo>
                  <a:pt x="0" y="791031"/>
                </a:lnTo>
                <a:lnTo>
                  <a:pt x="410039" y="791031"/>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8" name="图片 27"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4" name="图片 3"/>
          <p:cNvPicPr>
            <a:picLocks noChangeAspect="1"/>
          </p:cNvPicPr>
          <p:nvPr/>
        </p:nvPicPr>
        <p:blipFill>
          <a:blip r:embed="rId2"/>
          <a:stretch>
            <a:fillRect/>
          </a:stretch>
        </p:blipFill>
        <p:spPr>
          <a:xfrm>
            <a:off x="564356" y="260509"/>
            <a:ext cx="8015288" cy="4622006"/>
          </a:xfrm>
          <a:prstGeom prst="rect">
            <a:avLst/>
          </a:prstGeom>
        </p:spPr>
      </p:pic>
      <p:pic>
        <p:nvPicPr>
          <p:cNvPr id="5" name="图片 4"/>
          <p:cNvPicPr>
            <a:picLocks noChangeAspect="1"/>
          </p:cNvPicPr>
          <p:nvPr/>
        </p:nvPicPr>
        <p:blipFill>
          <a:blip r:embed="rId3"/>
          <a:stretch>
            <a:fillRect/>
          </a:stretch>
        </p:blipFill>
        <p:spPr>
          <a:xfrm>
            <a:off x="679609" y="0"/>
            <a:ext cx="7784783" cy="50958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2973566" y="4550227"/>
            <a:ext cx="1085103" cy="593273"/>
          </a:xfrm>
          <a:custGeom>
            <a:avLst/>
            <a:gdLst>
              <a:gd name="connsiteX0" fmla="*/ 1031189 w 1446804"/>
              <a:gd name="connsiteY0" fmla="*/ 0 h 791031"/>
              <a:gd name="connsiteX1" fmla="*/ 1446804 w 1446804"/>
              <a:gd name="connsiteY1" fmla="*/ 0 h 791031"/>
              <a:gd name="connsiteX2" fmla="*/ 415615 w 1446804"/>
              <a:gd name="connsiteY2" fmla="*/ 791031 h 791031"/>
              <a:gd name="connsiteX3" fmla="*/ 0 w 1446804"/>
              <a:gd name="connsiteY3" fmla="*/ 791031 h 791031"/>
            </a:gdLst>
            <a:ahLst/>
            <a:cxnLst>
              <a:cxn ang="0">
                <a:pos x="connsiteX0" y="connsiteY0"/>
              </a:cxn>
              <a:cxn ang="0">
                <a:pos x="connsiteX1" y="connsiteY1"/>
              </a:cxn>
              <a:cxn ang="0">
                <a:pos x="connsiteX2" y="connsiteY2"/>
              </a:cxn>
              <a:cxn ang="0">
                <a:pos x="connsiteX3" y="connsiteY3"/>
              </a:cxn>
            </a:cxnLst>
            <a:rect l="l" t="t" r="r" b="b"/>
            <a:pathLst>
              <a:path w="1446804" h="791031">
                <a:moveTo>
                  <a:pt x="1031189" y="0"/>
                </a:moveTo>
                <a:lnTo>
                  <a:pt x="1446804" y="0"/>
                </a:lnTo>
                <a:lnTo>
                  <a:pt x="415615" y="791031"/>
                </a:lnTo>
                <a:lnTo>
                  <a:pt x="0" y="791031"/>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任意多边形 12"/>
          <p:cNvSpPr/>
          <p:nvPr/>
        </p:nvSpPr>
        <p:spPr>
          <a:xfrm flipH="1">
            <a:off x="5136087" y="4561113"/>
            <a:ext cx="1036371" cy="582387"/>
          </a:xfrm>
          <a:custGeom>
            <a:avLst/>
            <a:gdLst>
              <a:gd name="connsiteX0" fmla="*/ 1381828 w 1381828"/>
              <a:gd name="connsiteY0" fmla="*/ 0 h 776516"/>
              <a:gd name="connsiteX1" fmla="*/ 979618 w 1381828"/>
              <a:gd name="connsiteY1" fmla="*/ 0 h 776516"/>
              <a:gd name="connsiteX2" fmla="*/ 0 w 1381828"/>
              <a:gd name="connsiteY2" fmla="*/ 776516 h 776516"/>
              <a:gd name="connsiteX3" fmla="*/ 402210 w 1381828"/>
              <a:gd name="connsiteY3" fmla="*/ 776516 h 776516"/>
            </a:gdLst>
            <a:ahLst/>
            <a:cxnLst>
              <a:cxn ang="0">
                <a:pos x="connsiteX0" y="connsiteY0"/>
              </a:cxn>
              <a:cxn ang="0">
                <a:pos x="connsiteX1" y="connsiteY1"/>
              </a:cxn>
              <a:cxn ang="0">
                <a:pos x="connsiteX2" y="connsiteY2"/>
              </a:cxn>
              <a:cxn ang="0">
                <a:pos x="connsiteX3" y="connsiteY3"/>
              </a:cxn>
            </a:cxnLst>
            <a:rect l="l" t="t" r="r" b="b"/>
            <a:pathLst>
              <a:path w="1381828" h="776516">
                <a:moveTo>
                  <a:pt x="1381828" y="0"/>
                </a:moveTo>
                <a:lnTo>
                  <a:pt x="979618" y="0"/>
                </a:lnTo>
                <a:lnTo>
                  <a:pt x="0" y="776516"/>
                </a:lnTo>
                <a:lnTo>
                  <a:pt x="402210" y="776516"/>
                </a:lnTo>
                <a:close/>
              </a:path>
            </a:pathLst>
          </a:cu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4" name="任意多边形 13"/>
          <p:cNvSpPr/>
          <p:nvPr/>
        </p:nvSpPr>
        <p:spPr>
          <a:xfrm>
            <a:off x="4083227" y="4517045"/>
            <a:ext cx="487563" cy="626456"/>
          </a:xfrm>
          <a:custGeom>
            <a:avLst/>
            <a:gdLst>
              <a:gd name="connsiteX0" fmla="*/ 129013 w 650084"/>
              <a:gd name="connsiteY0" fmla="*/ 0 h 835275"/>
              <a:gd name="connsiteX1" fmla="*/ 521070 w 650084"/>
              <a:gd name="connsiteY1" fmla="*/ 0 h 835275"/>
              <a:gd name="connsiteX2" fmla="*/ 650084 w 650084"/>
              <a:gd name="connsiteY2" fmla="*/ 835275 h 835275"/>
              <a:gd name="connsiteX3" fmla="*/ 0 w 650084"/>
              <a:gd name="connsiteY3" fmla="*/ 835275 h 835275"/>
            </a:gdLst>
            <a:ahLst/>
            <a:cxnLst>
              <a:cxn ang="0">
                <a:pos x="connsiteX0" y="connsiteY0"/>
              </a:cxn>
              <a:cxn ang="0">
                <a:pos x="connsiteX1" y="connsiteY1"/>
              </a:cxn>
              <a:cxn ang="0">
                <a:pos x="connsiteX2" y="connsiteY2"/>
              </a:cxn>
              <a:cxn ang="0">
                <a:pos x="connsiteX3" y="connsiteY3"/>
              </a:cxn>
            </a:cxnLst>
            <a:rect l="l" t="t" r="r" b="b"/>
            <a:pathLst>
              <a:path w="650084" h="835275">
                <a:moveTo>
                  <a:pt x="129013" y="0"/>
                </a:moveTo>
                <a:lnTo>
                  <a:pt x="521070" y="0"/>
                </a:lnTo>
                <a:lnTo>
                  <a:pt x="650084" y="835275"/>
                </a:lnTo>
                <a:lnTo>
                  <a:pt x="0" y="835275"/>
                </a:lnTo>
                <a:close/>
              </a:path>
            </a:pathLst>
          </a:cu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5" name="任意多边形 14"/>
          <p:cNvSpPr/>
          <p:nvPr/>
        </p:nvSpPr>
        <p:spPr>
          <a:xfrm flipH="1">
            <a:off x="4696965" y="4550227"/>
            <a:ext cx="643671" cy="593273"/>
          </a:xfrm>
          <a:custGeom>
            <a:avLst/>
            <a:gdLst>
              <a:gd name="connsiteX0" fmla="*/ 858228 w 858228"/>
              <a:gd name="connsiteY0" fmla="*/ 0 h 791031"/>
              <a:gd name="connsiteX1" fmla="*/ 448189 w 858228"/>
              <a:gd name="connsiteY1" fmla="*/ 0 h 791031"/>
              <a:gd name="connsiteX2" fmla="*/ 0 w 858228"/>
              <a:gd name="connsiteY2" fmla="*/ 791031 h 791031"/>
              <a:gd name="connsiteX3" fmla="*/ 410039 w 858228"/>
              <a:gd name="connsiteY3" fmla="*/ 791031 h 791031"/>
            </a:gdLst>
            <a:ahLst/>
            <a:cxnLst>
              <a:cxn ang="0">
                <a:pos x="connsiteX0" y="connsiteY0"/>
              </a:cxn>
              <a:cxn ang="0">
                <a:pos x="connsiteX1" y="connsiteY1"/>
              </a:cxn>
              <a:cxn ang="0">
                <a:pos x="connsiteX2" y="connsiteY2"/>
              </a:cxn>
              <a:cxn ang="0">
                <a:pos x="connsiteX3" y="connsiteY3"/>
              </a:cxn>
            </a:cxnLst>
            <a:rect l="l" t="t" r="r" b="b"/>
            <a:pathLst>
              <a:path w="858228" h="791031">
                <a:moveTo>
                  <a:pt x="858228" y="0"/>
                </a:moveTo>
                <a:lnTo>
                  <a:pt x="448189" y="0"/>
                </a:lnTo>
                <a:lnTo>
                  <a:pt x="0" y="791031"/>
                </a:lnTo>
                <a:lnTo>
                  <a:pt x="410039" y="791031"/>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8" name="图片 27"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2" name="图片 1"/>
          <p:cNvPicPr>
            <a:picLocks noChangeAspect="1"/>
          </p:cNvPicPr>
          <p:nvPr/>
        </p:nvPicPr>
        <p:blipFill>
          <a:blip r:embed="rId2"/>
          <a:stretch>
            <a:fillRect/>
          </a:stretch>
        </p:blipFill>
        <p:spPr>
          <a:xfrm>
            <a:off x="542925" y="178594"/>
            <a:ext cx="8058150" cy="4786313"/>
          </a:xfrm>
          <a:prstGeom prst="rect">
            <a:avLst/>
          </a:prstGeom>
        </p:spPr>
      </p:pic>
      <p:pic>
        <p:nvPicPr>
          <p:cNvPr id="3" name="图片 2"/>
          <p:cNvPicPr>
            <a:picLocks noChangeAspect="1"/>
          </p:cNvPicPr>
          <p:nvPr/>
        </p:nvPicPr>
        <p:blipFill>
          <a:blip r:embed="rId3"/>
          <a:stretch>
            <a:fillRect/>
          </a:stretch>
        </p:blipFill>
        <p:spPr>
          <a:xfrm>
            <a:off x="557213" y="81915"/>
            <a:ext cx="8029575" cy="4979194"/>
          </a:xfrm>
          <a:prstGeom prst="rect">
            <a:avLst/>
          </a:prstGeom>
        </p:spPr>
      </p:pic>
      <p:pic>
        <p:nvPicPr>
          <p:cNvPr id="6" name="图片 5"/>
          <p:cNvPicPr>
            <a:picLocks noChangeAspect="1"/>
          </p:cNvPicPr>
          <p:nvPr/>
        </p:nvPicPr>
        <p:blipFill>
          <a:blip r:embed="rId4"/>
          <a:stretch>
            <a:fillRect/>
          </a:stretch>
        </p:blipFill>
        <p:spPr>
          <a:xfrm>
            <a:off x="517684" y="339090"/>
            <a:ext cx="8108156" cy="44648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582902" y="1548580"/>
            <a:ext cx="4041058" cy="2588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p:cNvSpPr txBox="1"/>
          <p:nvPr/>
        </p:nvSpPr>
        <p:spPr>
          <a:xfrm>
            <a:off x="678656" y="307658"/>
            <a:ext cx="3187541" cy="414020"/>
          </a:xfrm>
          <a:prstGeom prst="rect">
            <a:avLst/>
          </a:prstGeom>
          <a:noFill/>
        </p:spPr>
        <p:txBody>
          <a:bodyPr wrap="square" rtlCol="0">
            <a:spAutoFit/>
          </a:bodyPr>
          <a:lstStyle/>
          <a:p>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rPr>
              <a:t>其他征集形式</a:t>
            </a:r>
            <a:r>
              <a:rPr lang="en-US" altLang="zh-CN" sz="21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rPr>
              <a:t>专家论证</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41896" y="1548581"/>
            <a:ext cx="4041058" cy="2588342"/>
          </a:xfrm>
          <a:prstGeom prst="rect">
            <a:avLst/>
          </a:prstGeom>
          <a:solidFill>
            <a:srgbClr val="1C48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p:cNvSpPr txBox="1"/>
          <p:nvPr/>
        </p:nvSpPr>
        <p:spPr>
          <a:xfrm>
            <a:off x="678656" y="1728788"/>
            <a:ext cx="3745230" cy="2030095"/>
          </a:xfrm>
          <a:prstGeom prst="rect">
            <a:avLst/>
          </a:prstGeom>
          <a:noFill/>
        </p:spPr>
        <p:txBody>
          <a:bodyPr wrap="square" rtlCol="0">
            <a:spAutoFit/>
          </a:bodyPr>
          <a:lstStyle/>
          <a:p>
            <a:r>
              <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对专业性、技术性较强的决策事项，采取论证会、书面咨询、委托咨询论证等方式</a:t>
            </a:r>
            <a:endPar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专家、专业机构应当独立开展论证工作，客观、公正、科学地提出论证意见；</a:t>
            </a:r>
            <a:r>
              <a:rPr lang="zh-CN" altLang="en-US" spc="3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提供书面论证意见的，应当署名、盖章。</a:t>
            </a:r>
            <a:endParaRPr lang="zh-CN" altLang="en-US" spc="3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4712494" y="1728788"/>
            <a:ext cx="3684270" cy="2030095"/>
          </a:xfrm>
          <a:prstGeom prst="rect">
            <a:avLst/>
          </a:prstGeom>
          <a:noFill/>
        </p:spPr>
        <p:txBody>
          <a:bodyPr wrap="square" rtlCol="0">
            <a:spAutoFit/>
          </a:bodyPr>
          <a:lstStyle/>
          <a:p>
            <a:r>
              <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1.采纳情况要积极运用政府或者政府部门门户网站、移动客户端、微信公众号、报刊等方式向社会公布</a:t>
            </a:r>
            <a:endPar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2.对相对集中的意见未予采纳的，要通过适当方式进行反馈和说明。</a:t>
            </a:r>
            <a:endPar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4354" y="221226"/>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7488494" y="3650225"/>
            <a:ext cx="1471152" cy="1272048"/>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圆角矩形 5"/>
          <p:cNvSpPr/>
          <p:nvPr/>
        </p:nvSpPr>
        <p:spPr>
          <a:xfrm>
            <a:off x="302342" y="339909"/>
            <a:ext cx="8539316" cy="4468762"/>
          </a:xfrm>
          <a:prstGeom prst="roundRect">
            <a:avLst>
              <a:gd name="adj" fmla="val 1568"/>
            </a:avLst>
          </a:prstGeom>
          <a:solidFill>
            <a:schemeClr val="bg1"/>
          </a:solidFill>
          <a:ln>
            <a:noFill/>
          </a:ln>
          <a:effectLst>
            <a:glow rad="228600">
              <a:srgbClr val="02615A">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nvSpPr>
        <p:spPr>
          <a:xfrm>
            <a:off x="1415476" y="1815608"/>
            <a:ext cx="1194134" cy="1194134"/>
          </a:xfrm>
          <a:prstGeom prst="ellipse">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350" b="1" dirty="0" smtClean="0">
                <a:solidFill>
                  <a:schemeClr val="bg1"/>
                </a:solidFill>
                <a:latin typeface="FuturaBookC" charset="-52"/>
              </a:rPr>
              <a:t>③</a:t>
            </a:r>
            <a:endParaRPr lang="zh-CN" altLang="en-US" sz="10350" b="1" dirty="0" smtClean="0">
              <a:solidFill>
                <a:schemeClr val="bg1"/>
              </a:solidFill>
              <a:latin typeface="FuturaBookC" charset="-52"/>
            </a:endParaRPr>
          </a:p>
        </p:txBody>
      </p:sp>
      <p:sp>
        <p:nvSpPr>
          <p:cNvPr id="8" name="文本框 7"/>
          <p:cNvSpPr txBox="1"/>
          <p:nvPr/>
        </p:nvSpPr>
        <p:spPr>
          <a:xfrm>
            <a:off x="3348214" y="1348090"/>
            <a:ext cx="4320270" cy="1568450"/>
          </a:xfrm>
          <a:prstGeom prst="rect">
            <a:avLst/>
          </a:prstGeom>
          <a:noFill/>
        </p:spPr>
        <p:txBody>
          <a:bodyPr wrap="square" rtlCol="0">
            <a:spAutoFit/>
          </a:bodyPr>
          <a:lstStyle/>
          <a:p>
            <a:pPr algn="dist"/>
            <a:r>
              <a:rPr lang="zh-CN" altLang="en-US" sz="3200"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mn-ea"/>
              </a:rPr>
              <a:t>2020年国办政务公开问题反馈整改落实情况</a:t>
            </a:r>
            <a:endParaRPr lang="zh-CN" altLang="en-US" sz="3200" dirty="0">
              <a:gradFill>
                <a:gsLst>
                  <a:gs pos="0">
                    <a:srgbClr val="0152A6"/>
                  </a:gs>
                  <a:gs pos="100000">
                    <a:srgbClr val="97BBD9"/>
                  </a:gs>
                </a:gsLst>
                <a:lin ang="13500000" scaled="1"/>
              </a:gradFill>
              <a:latin typeface="Arial" panose="020B0604020202020204" pitchFamily="34" charset="0"/>
              <a:cs typeface="Arial" panose="020B0604020202020204" pitchFamily="34" charset="0"/>
            </a:endParaRPr>
          </a:p>
          <a:p>
            <a:pPr algn="dist"/>
            <a:endParaRPr lang="zh-CN" altLang="en-US" sz="3200" dirty="0" smtClean="0">
              <a:solidFill>
                <a:srgbClr val="1C4885"/>
              </a:solidFill>
              <a:latin typeface="FZZhengHeiS-DB-GB" panose="02000000000000000000" pitchFamily="2" charset="0"/>
              <a:ea typeface="FZZhengHeiS-DB-GB" panose="02000000000000000000" pitchFamily="2" charset="0"/>
            </a:endParaRPr>
          </a:p>
        </p:txBody>
      </p:sp>
      <p:cxnSp>
        <p:nvCxnSpPr>
          <p:cNvPr id="9" name="直接连接符 8"/>
          <p:cNvCxnSpPr/>
          <p:nvPr/>
        </p:nvCxnSpPr>
        <p:spPr>
          <a:xfrm>
            <a:off x="3497666" y="2571749"/>
            <a:ext cx="834305"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descr="观知天下文化科技有限公司-02"/>
          <p:cNvPicPr>
            <a:picLocks noChangeAspect="1"/>
          </p:cNvPicPr>
          <p:nvPr userDrawn="1"/>
        </p:nvPicPr>
        <p:blipFill>
          <a:blip r:embed="rId1"/>
          <a:stretch>
            <a:fillRect/>
          </a:stretch>
        </p:blipFill>
        <p:spPr>
          <a:xfrm>
            <a:off x="8094345" y="337185"/>
            <a:ext cx="747236" cy="747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78486" y="307445"/>
            <a:ext cx="1903840" cy="414020"/>
          </a:xfrm>
          <a:prstGeom prst="rect">
            <a:avLst/>
          </a:prstGeom>
          <a:noFill/>
        </p:spPr>
        <p:txBody>
          <a:bodyPr wrap="square" rtlCol="0">
            <a:spAutoFit/>
          </a:bodyPr>
          <a:lstStyle/>
          <a:p>
            <a:r>
              <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rPr>
              <a:t>自查整改报告</a:t>
            </a:r>
            <a:endParaRPr lang="zh-CN" altLang="en-US" sz="21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78487" y="630496"/>
            <a:ext cx="1688630" cy="414020"/>
          </a:xfrm>
          <a:prstGeom prst="rect">
            <a:avLst/>
          </a:prstGeom>
          <a:noFill/>
        </p:spPr>
        <p:txBody>
          <a:bodyPr wrap="square" rtlCol="0">
            <a:spAutoFit/>
          </a:bodyPr>
          <a:lstStyle/>
          <a:p>
            <a:pPr algn="dist"/>
            <a:r>
              <a:rPr lang="en-US" altLang="zh-CN" sz="1050" dirty="0" smtClean="0">
                <a:solidFill>
                  <a:schemeClr val="tx1">
                    <a:lumMod val="85000"/>
                    <a:lumOff val="15000"/>
                  </a:schemeClr>
                </a:solidFill>
                <a:latin typeface="FuturaBookC" charset="-52"/>
                <a:ea typeface="微软雅黑" panose="020B0503020204020204" pitchFamily="34" charset="-122"/>
              </a:rPr>
              <a:t>YOUR ENGLISH TITLE</a:t>
            </a:r>
            <a:endParaRPr lang="zh-CN" altLang="en-US" sz="1050" dirty="0">
              <a:solidFill>
                <a:schemeClr val="tx1">
                  <a:lumMod val="85000"/>
                  <a:lumOff val="15000"/>
                </a:schemeClr>
              </a:solidFill>
              <a:latin typeface="FuturaBookC" charset="-52"/>
              <a:ea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41973" y="1548765"/>
            <a:ext cx="8031004" cy="2588419"/>
          </a:xfrm>
          <a:prstGeom prst="rect">
            <a:avLst/>
          </a:prstGeom>
          <a:solidFill>
            <a:srgbClr val="1C48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图片 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3" name="图片 2"/>
          <p:cNvPicPr>
            <a:picLocks noChangeAspect="1"/>
          </p:cNvPicPr>
          <p:nvPr/>
        </p:nvPicPr>
        <p:blipFill>
          <a:blip r:embed="rId2"/>
          <a:stretch>
            <a:fillRect/>
          </a:stretch>
        </p:blipFill>
        <p:spPr>
          <a:xfrm>
            <a:off x="1232535" y="861536"/>
            <a:ext cx="6387465" cy="4095274"/>
          </a:xfrm>
          <a:prstGeom prst="rect">
            <a:avLst/>
          </a:prstGeom>
        </p:spPr>
      </p:pic>
      <p:pic>
        <p:nvPicPr>
          <p:cNvPr id="7" name="图片 6"/>
          <p:cNvPicPr>
            <a:picLocks noChangeAspect="1"/>
          </p:cNvPicPr>
          <p:nvPr/>
        </p:nvPicPr>
        <p:blipFill>
          <a:blip r:embed="rId3"/>
          <a:stretch>
            <a:fillRect/>
          </a:stretch>
        </p:blipFill>
        <p:spPr>
          <a:xfrm>
            <a:off x="1443990" y="699135"/>
            <a:ext cx="5965031" cy="43505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5786" b="14492"/>
          <a:stretch>
            <a:fillRect/>
          </a:stretch>
        </p:blipFill>
        <p:spPr>
          <a:xfrm>
            <a:off x="0" y="0"/>
            <a:ext cx="9144000" cy="5143500"/>
          </a:xfrm>
          <a:prstGeom prst="rect">
            <a:avLst/>
          </a:prstGeom>
        </p:spPr>
      </p:pic>
      <p:sp>
        <p:nvSpPr>
          <p:cNvPr id="22" name="矩形 2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188640" y="1563638"/>
            <a:ext cx="5184576" cy="2016224"/>
          </a:xfrm>
          <a:prstGeom prst="roundRect">
            <a:avLst>
              <a:gd name="adj" fmla="val 50000"/>
            </a:avLst>
          </a:prstGeom>
          <a:noFill/>
          <a:ln w="38100">
            <a:gradFill flip="none" rotWithShape="1">
              <a:gsLst>
                <a:gs pos="0">
                  <a:srgbClr val="97BBD9"/>
                </a:gs>
                <a:gs pos="100000">
                  <a:srgbClr val="0152A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195736" y="1812471"/>
            <a:ext cx="1518558" cy="1518558"/>
          </a:xfrm>
          <a:prstGeom prst="ellipse">
            <a:avLst/>
          </a:prstGeom>
          <a:gradFill flip="none" rotWithShape="1">
            <a:gsLst>
              <a:gs pos="0">
                <a:srgbClr val="97BBD9"/>
              </a:gs>
              <a:gs pos="100000">
                <a:srgbClr val="0152A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latin typeface="Arial" panose="020B0604020202020204" pitchFamily="34" charset="0"/>
                <a:cs typeface="Arial" panose="020B0604020202020204" pitchFamily="34" charset="0"/>
              </a:rPr>
              <a:t>四</a:t>
            </a:r>
            <a:endParaRPr lang="zh-CN" altLang="en-US" sz="4800" b="1" dirty="0">
              <a:latin typeface="Arial" panose="020B0604020202020204" pitchFamily="34" charset="0"/>
              <a:cs typeface="Arial" panose="020B0604020202020204" pitchFamily="34" charset="0"/>
            </a:endParaRPr>
          </a:p>
        </p:txBody>
      </p:sp>
      <p:sp>
        <p:nvSpPr>
          <p:cNvPr id="24" name="矩形 23"/>
          <p:cNvSpPr/>
          <p:nvPr/>
        </p:nvSpPr>
        <p:spPr>
          <a:xfrm>
            <a:off x="4499992" y="2128079"/>
            <a:ext cx="2915740" cy="706755"/>
          </a:xfrm>
          <a:prstGeom prst="rect">
            <a:avLst/>
          </a:prstGeom>
        </p:spPr>
        <p:txBody>
          <a:bodyPr wrap="square">
            <a:spAutoFit/>
          </a:bodyPr>
          <a:lstStyle/>
          <a:p>
            <a:r>
              <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思源黑体 CN Normal" panose="020B0400000000000000" pitchFamily="34" charset="-122"/>
              </a:rPr>
              <a:t>互动交流</a:t>
            </a:r>
            <a:endParaRPr lang="zh-CN" altLang="en-US" sz="2800" b="1" dirty="0">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Tree>
  </p:cSld>
  <p:clrMapOvr>
    <a:masterClrMapping/>
  </p:clrMapOvr>
  <p:transition spd="med">
    <p:random/>
  </p:transition>
  <p:timing>
    <p:tnLst>
      <p:par>
        <p:cTn id="1" dur="indefinite" restart="never" nodeType="tmRoot"/>
      </p:par>
    </p:tnLst>
    <p:bldLst>
      <p:bldP spid="4" grpId="0" animBg="1"/>
      <p:bldP spid="5"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519045" y="457200"/>
            <a:ext cx="4238625" cy="521970"/>
          </a:xfrm>
          <a:prstGeom prst="rect">
            <a:avLst/>
          </a:prstGeom>
        </p:spPr>
        <p:txBody>
          <a:bodyPr wrap="square">
            <a:spAutoFit/>
          </a:bodyPr>
          <a:lstStyle/>
          <a:p>
            <a:pPr algn="ctr"/>
            <a:r>
              <a:rPr lang="zh-CN" altLang="en-US" sz="2800" dirty="0">
                <a:latin typeface="微软雅黑" panose="020B0503020204020204" pitchFamily="34" charset="-122"/>
                <a:sym typeface="微软雅黑" panose="020B0503020204020204" pitchFamily="34" charset="-122"/>
              </a:rPr>
              <a:t>政务公开与政府信息公开</a:t>
            </a:r>
            <a:endParaRPr lang="zh-CN" altLang="en-US" sz="1050" dirty="0">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
        <p:nvSpPr>
          <p:cNvPr id="6" name="文本框 5"/>
          <p:cNvSpPr txBox="1"/>
          <p:nvPr/>
        </p:nvSpPr>
        <p:spPr>
          <a:xfrm>
            <a:off x="827405" y="1203325"/>
            <a:ext cx="7378700" cy="3138170"/>
          </a:xfrm>
          <a:prstGeom prst="rect">
            <a:avLst/>
          </a:prstGeom>
          <a:noFill/>
        </p:spPr>
        <p:txBody>
          <a:bodyPr wrap="square" rtlCol="0" anchor="t">
            <a:spAutoFit/>
          </a:bodyPr>
          <a:p>
            <a:r>
              <a:rPr lang="en-US" altLang="zh-CN"/>
              <a:t>        </a:t>
            </a:r>
            <a:r>
              <a:rPr lang="zh-CN" altLang="en-US"/>
              <a:t>政务公开与政府信息公开之间在</a:t>
            </a:r>
            <a:r>
              <a:rPr lang="zh-CN" altLang="en-US" b="1">
                <a:solidFill>
                  <a:srgbClr val="FF0000"/>
                </a:solidFill>
              </a:rPr>
              <a:t>公开内容上是包含关系</a:t>
            </a:r>
            <a:r>
              <a:rPr lang="zh-CN" altLang="en-US"/>
              <a:t>。从公开内容上来讲，政务公开除了政府信息公开外，还包括行为和数据的公开。政府数据开放也被包含在这阶段政务公开的大概念当中，成为政务公开中的一个新领域。</a:t>
            </a:r>
            <a:endParaRPr lang="zh-CN" altLang="en-US"/>
          </a:p>
          <a:p>
            <a:r>
              <a:rPr lang="en-US" altLang="zh-CN"/>
              <a:t>       </a:t>
            </a:r>
            <a:r>
              <a:rPr lang="zh-CN" altLang="en-US" b="1">
                <a:solidFill>
                  <a:srgbClr val="FF0000"/>
                </a:solidFill>
              </a:rPr>
              <a:t>从方式上来讲</a:t>
            </a:r>
            <a:r>
              <a:rPr lang="zh-CN" altLang="en-US"/>
              <a:t>，这一阶段的政务公开除了强调政府信息公开的主动公开和依申请公开外，还多了开放和互动。两者在公开目的上也有差别。</a:t>
            </a:r>
            <a:endParaRPr lang="zh-CN" altLang="en-US"/>
          </a:p>
          <a:p>
            <a:r>
              <a:rPr lang="en-US" altLang="zh-CN"/>
              <a:t>      </a:t>
            </a:r>
            <a:r>
              <a:rPr lang="zh-CN" altLang="en-US" b="1">
                <a:solidFill>
                  <a:srgbClr val="FF0000"/>
                </a:solidFill>
              </a:rPr>
              <a:t>从保障角度，</a:t>
            </a:r>
            <a:r>
              <a:rPr lang="zh-CN" altLang="en-US"/>
              <a:t>国家层面推进主体统一为国务院办公厅，中纪委退出。2019 年修订的《政府信息公开条例》在公开例外上也进一步明确， 可同为政务公开和政府信息公开工作适用。</a:t>
            </a:r>
            <a:endParaRPr lang="zh-CN" altLang="en-US"/>
          </a:p>
          <a:p>
            <a:pPr algn="r"/>
            <a:r>
              <a:rPr lang="en-US" altLang="zh-CN" spc="150" dirty="0" smtClean="0">
                <a:solidFill>
                  <a:schemeClr val="tx1">
                    <a:lumMod val="75000"/>
                    <a:lumOff val="25000"/>
                  </a:schemeClr>
                </a:solidFill>
                <a:uFillTx/>
                <a:latin typeface="+mn-ea"/>
                <a:sym typeface="+mn-ea"/>
              </a:rPr>
              <a:t>——</a:t>
            </a:r>
            <a:r>
              <a:rPr lang="zh-CN" altLang="en-US" spc="150" dirty="0">
                <a:solidFill>
                  <a:schemeClr val="tx1">
                    <a:lumMod val="75000"/>
                    <a:lumOff val="25000"/>
                  </a:schemeClr>
                </a:solidFill>
                <a:uFillTx/>
                <a:latin typeface="+mn-ea"/>
                <a:sym typeface="+mn-ea"/>
              </a:rPr>
              <a:t>肖卫兵教授</a:t>
            </a:r>
            <a:endParaRPr kumimoji="0" lang="zh-CN" altLang="zh-CN" b="0" i="0" u="none" strike="noStrike" kern="1200" cap="none" spc="150" normalizeH="0" baseline="0" noProof="1" dirty="0">
              <a:solidFill>
                <a:schemeClr val="tx1">
                  <a:lumMod val="75000"/>
                  <a:lumOff val="25000"/>
                </a:schemeClr>
              </a:solidFill>
              <a:uFillTx/>
              <a:latin typeface="+mn-ea"/>
              <a:ea typeface="+mn-ea"/>
              <a:cs typeface="+mn-cs"/>
            </a:endParaRPr>
          </a:p>
          <a:p>
            <a:endParaRPr lang="zh-CN" altLang="en-US"/>
          </a:p>
        </p:txBody>
      </p:sp>
    </p:spTree>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5786" b="14492"/>
          <a:stretch>
            <a:fillRect/>
          </a:stretch>
        </p:blipFill>
        <p:spPr>
          <a:xfrm>
            <a:off x="0" y="0"/>
            <a:ext cx="9144000" cy="5143500"/>
          </a:xfrm>
          <a:prstGeom prst="rect">
            <a:avLst/>
          </a:prstGeom>
        </p:spPr>
      </p:pic>
      <p:sp>
        <p:nvSpPr>
          <p:cNvPr id="22" name="矩形 21"/>
          <p:cNvSpPr/>
          <p:nvPr/>
        </p:nvSpPr>
        <p:spPr>
          <a:xfrm>
            <a:off x="0" y="32385"/>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188640" y="1563638"/>
            <a:ext cx="5184576" cy="2016224"/>
          </a:xfrm>
          <a:prstGeom prst="roundRect">
            <a:avLst>
              <a:gd name="adj" fmla="val 50000"/>
            </a:avLst>
          </a:prstGeom>
          <a:noFill/>
          <a:ln w="38100">
            <a:gradFill flip="none" rotWithShape="1">
              <a:gsLst>
                <a:gs pos="0">
                  <a:srgbClr val="97BBD9"/>
                </a:gs>
                <a:gs pos="100000">
                  <a:srgbClr val="0152A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195736" y="1812471"/>
            <a:ext cx="1518558" cy="1518558"/>
          </a:xfrm>
          <a:prstGeom prst="ellipse">
            <a:avLst/>
          </a:prstGeom>
          <a:gradFill flip="none" rotWithShape="1">
            <a:gsLst>
              <a:gs pos="0">
                <a:srgbClr val="97BBD9"/>
              </a:gs>
              <a:gs pos="100000">
                <a:srgbClr val="0152A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latin typeface="Arial" panose="020B0604020202020204" pitchFamily="34" charset="0"/>
                <a:cs typeface="Arial" panose="020B0604020202020204" pitchFamily="34" charset="0"/>
              </a:rPr>
              <a:t>二</a:t>
            </a:r>
            <a:endParaRPr lang="zh-CN" altLang="en-US" sz="4800" b="1" dirty="0">
              <a:latin typeface="Arial" panose="020B0604020202020204" pitchFamily="34" charset="0"/>
              <a:cs typeface="Arial" panose="020B0604020202020204" pitchFamily="34" charset="0"/>
            </a:endParaRPr>
          </a:p>
        </p:txBody>
      </p:sp>
      <p:sp>
        <p:nvSpPr>
          <p:cNvPr id="24" name="矩形 23"/>
          <p:cNvSpPr/>
          <p:nvPr/>
        </p:nvSpPr>
        <p:spPr>
          <a:xfrm>
            <a:off x="4499610" y="1943100"/>
            <a:ext cx="4081145" cy="1322070"/>
          </a:xfrm>
          <a:prstGeom prst="rect">
            <a:avLst/>
          </a:prstGeom>
        </p:spPr>
        <p:txBody>
          <a:bodyPr wrap="square">
            <a:spAutoFit/>
          </a:bodyPr>
          <a:lstStyle/>
          <a:p>
            <a:pPr algn="ctr" fontAlgn="auto">
              <a:buClrTx/>
              <a:buSzTx/>
              <a:buFontTx/>
              <a:buNone/>
            </a:pPr>
            <a:r>
              <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Century Gothic" panose="020B0502020202020204" pitchFamily="34" charset="0"/>
              </a:rPr>
              <a:t>政策解读的要求与实践</a:t>
            </a:r>
            <a:endParaRPr lang="zh-CN" altLang="en-US" sz="4000" b="1" dirty="0">
              <a:gradFill>
                <a:gsLst>
                  <a:gs pos="0">
                    <a:srgbClr val="0152A6"/>
                  </a:gs>
                  <a:gs pos="100000">
                    <a:srgbClr val="97BBD9"/>
                  </a:gs>
                </a:gsLst>
                <a:lin ang="13500000" scaled="1"/>
              </a:gradFill>
              <a:latin typeface="Arial" panose="020B0604020202020204" pitchFamily="34" charset="0"/>
              <a:cs typeface="Arial" panose="020B0604020202020204" pitchFamily="34" charset="0"/>
              <a:sym typeface="思源黑体 CN Normal" panose="020B0400000000000000" pitchFamily="34" charset="-122"/>
            </a:endParaRPr>
          </a:p>
        </p:txBody>
      </p:sp>
    </p:spTree>
  </p:cSld>
  <p:clrMapOvr>
    <a:masterClrMapping/>
  </p:clrMapOvr>
  <p:transition spd="med">
    <p:random/>
  </p:transition>
  <p:timing>
    <p:tnLst>
      <p:par>
        <p:cTn id="1" dur="indefinite" restart="never" nodeType="tmRoot"/>
      </p:par>
    </p:tnLst>
    <p:bldLst>
      <p:bldP spid="4" grpId="0" animBg="1"/>
      <p:bldP spid="5"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4365" y="384175"/>
            <a:ext cx="7224395" cy="521970"/>
          </a:xfrm>
          <a:prstGeom prst="rect">
            <a:avLst/>
          </a:prstGeom>
          <a:noFill/>
        </p:spPr>
        <p:txBody>
          <a:bodyPr wrap="square" rtlCol="0">
            <a:spAutoFit/>
          </a:bodyPr>
          <a:lstStyle/>
          <a:p>
            <a:pPr algn="ct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中共中央办公厅 国务院办公厅印发《关于全面推进政务公开工作的意见》</a:t>
            </a:r>
            <a:endPar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endParaRPr>
          </a:p>
          <a:p>
            <a:pPr algn="ct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a:t>
            </a: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中办发〔2016〕8号）</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0380" y="1438910"/>
            <a:ext cx="2666365" cy="645160"/>
          </a:xfrm>
          <a:prstGeom prst="rect">
            <a:avLst/>
          </a:prstGeom>
          <a:noFill/>
        </p:spPr>
        <p:txBody>
          <a:bodyPr wrap="square" rtlCol="0">
            <a:spAutoFit/>
          </a:bodyPr>
          <a:lstStyle/>
          <a:p>
            <a:pPr algn="just"/>
            <a:r>
              <a:rPr lang="zh-CN" altLang="en-US" sz="1050" dirty="0">
                <a:latin typeface="Arial" panose="020B0604020202020204" pitchFamily="34" charset="0"/>
                <a:cs typeface="Arial" panose="020B0604020202020204" pitchFamily="34" charset="0"/>
                <a:sym typeface="+mn-ea"/>
              </a:rPr>
              <a:t>发挥</a:t>
            </a:r>
            <a:r>
              <a:rPr lang="zh-CN" altLang="en-US" sz="1200" b="1" dirty="0">
                <a:solidFill>
                  <a:srgbClr val="FF0000"/>
                </a:solidFill>
                <a:latin typeface="Arial" panose="020B0604020202020204" pitchFamily="34" charset="0"/>
                <a:cs typeface="Arial" panose="020B0604020202020204" pitchFamily="34" charset="0"/>
                <a:sym typeface="+mn-ea"/>
              </a:rPr>
              <a:t>政策参与制定者</a:t>
            </a:r>
            <a:r>
              <a:rPr lang="zh-CN" altLang="en-US" sz="1050" dirty="0">
                <a:latin typeface="Arial" panose="020B0604020202020204" pitchFamily="34" charset="0"/>
                <a:cs typeface="Arial" panose="020B0604020202020204" pitchFamily="34" charset="0"/>
                <a:sym typeface="+mn-ea"/>
              </a:rPr>
              <a:t>，掌握相关政策、熟悉</a:t>
            </a:r>
            <a:r>
              <a:rPr lang="zh-CN" altLang="en-US" sz="1200" b="1" dirty="0">
                <a:solidFill>
                  <a:srgbClr val="FF0000"/>
                </a:solidFill>
                <a:latin typeface="Arial" panose="020B0604020202020204" pitchFamily="34" charset="0"/>
                <a:cs typeface="Arial" panose="020B0604020202020204" pitchFamily="34" charset="0"/>
                <a:sym typeface="+mn-ea"/>
              </a:rPr>
              <a:t>有关领域业务的专家学者</a:t>
            </a:r>
            <a:r>
              <a:rPr lang="zh-CN" altLang="en-US" sz="1050" b="1" dirty="0">
                <a:latin typeface="Arial" panose="020B0604020202020204" pitchFamily="34" charset="0"/>
                <a:cs typeface="Arial" panose="020B0604020202020204" pitchFamily="34" charset="0"/>
                <a:sym typeface="+mn-ea"/>
              </a:rPr>
              <a:t>和</a:t>
            </a:r>
            <a:r>
              <a:rPr lang="zh-CN" altLang="en-US" sz="1200" b="1" dirty="0">
                <a:solidFill>
                  <a:srgbClr val="FF0000"/>
                </a:solidFill>
                <a:latin typeface="Arial" panose="020B0604020202020204" pitchFamily="34" charset="0"/>
                <a:cs typeface="Arial" panose="020B0604020202020204" pitchFamily="34" charset="0"/>
                <a:sym typeface="+mn-ea"/>
              </a:rPr>
              <a:t>新闻媒体</a:t>
            </a:r>
            <a:r>
              <a:rPr lang="zh-CN" altLang="en-US" sz="1050" dirty="0">
                <a:latin typeface="Arial" panose="020B0604020202020204" pitchFamily="34" charset="0"/>
                <a:cs typeface="Arial" panose="020B0604020202020204" pitchFamily="34" charset="0"/>
                <a:sym typeface="+mn-ea"/>
              </a:rPr>
              <a:t>的作用</a:t>
            </a:r>
            <a:endParaRPr lang="zh-CN" altLang="en-US" sz="1050" dirty="0">
              <a:latin typeface="Arial" panose="020B0604020202020204" pitchFamily="34" charset="0"/>
              <a:cs typeface="Arial" panose="020B0604020202020204" pitchFamily="34" charset="0"/>
              <a:sym typeface="+mn-ea"/>
            </a:endParaRPr>
          </a:p>
        </p:txBody>
      </p:sp>
      <p:sp>
        <p:nvSpPr>
          <p:cNvPr id="44" name="文本框 43"/>
          <p:cNvSpPr txBox="1"/>
          <p:nvPr/>
        </p:nvSpPr>
        <p:spPr>
          <a:xfrm>
            <a:off x="5658485" y="2616835"/>
            <a:ext cx="2732405" cy="437515"/>
          </a:xfrm>
          <a:prstGeom prst="rect">
            <a:avLst/>
          </a:prstGeom>
          <a:noFill/>
        </p:spPr>
        <p:txBody>
          <a:bodyPr wrap="square" rtlCol="0">
            <a:spAutoFit/>
          </a:bodyPr>
          <a:lstStyle/>
          <a:p>
            <a:pPr algn="just"/>
            <a:r>
              <a:rPr lang="zh-CN" altLang="en-US" sz="1050" dirty="0">
                <a:latin typeface="Arial" panose="020B0604020202020204" pitchFamily="34" charset="0"/>
                <a:cs typeface="Arial" panose="020B0604020202020204" pitchFamily="34" charset="0"/>
                <a:sym typeface="+mn-ea"/>
              </a:rPr>
              <a:t>注重运用</a:t>
            </a:r>
            <a:r>
              <a:rPr lang="zh-CN" altLang="en-US" sz="1200" b="1" dirty="0">
                <a:solidFill>
                  <a:srgbClr val="FF0000"/>
                </a:solidFill>
                <a:latin typeface="Arial" panose="020B0604020202020204" pitchFamily="34" charset="0"/>
                <a:cs typeface="Arial" panose="020B0604020202020204" pitchFamily="34" charset="0"/>
                <a:sym typeface="+mn-ea"/>
              </a:rPr>
              <a:t>数字化、图表图解、音频视频</a:t>
            </a:r>
            <a:r>
              <a:rPr lang="zh-CN" altLang="en-US" sz="1050" dirty="0">
                <a:latin typeface="Arial" panose="020B0604020202020204" pitchFamily="34" charset="0"/>
                <a:cs typeface="Arial" panose="020B0604020202020204" pitchFamily="34" charset="0"/>
                <a:sym typeface="+mn-ea"/>
              </a:rPr>
              <a:t>等方式</a:t>
            </a:r>
            <a:endParaRPr lang="zh-CN" altLang="en-US" sz="1050" dirty="0">
              <a:latin typeface="Arial" panose="020B0604020202020204" pitchFamily="34" charset="0"/>
              <a:cs typeface="Arial" panose="020B0604020202020204" pitchFamily="34" charset="0"/>
              <a:sym typeface="+mn-ea"/>
            </a:endParaRPr>
          </a:p>
        </p:txBody>
      </p:sp>
      <p:sp>
        <p:nvSpPr>
          <p:cNvPr id="45" name="文本框 44"/>
          <p:cNvSpPr txBox="1"/>
          <p:nvPr/>
        </p:nvSpPr>
        <p:spPr>
          <a:xfrm>
            <a:off x="5652135" y="3446780"/>
            <a:ext cx="2706370" cy="945515"/>
          </a:xfrm>
          <a:prstGeom prst="rect">
            <a:avLst/>
          </a:prstGeom>
          <a:noFill/>
        </p:spPr>
        <p:txBody>
          <a:bodyPr wrap="square" rtlCol="0">
            <a:spAutoFit/>
          </a:bodyPr>
          <a:lstStyle/>
          <a:p>
            <a:pPr algn="just"/>
            <a:r>
              <a:rPr lang="zh-CN" altLang="en-US" sz="1050" dirty="0">
                <a:latin typeface="Arial" panose="020B0604020202020204" pitchFamily="34" charset="0"/>
                <a:cs typeface="Arial" panose="020B0604020202020204" pitchFamily="34" charset="0"/>
                <a:sym typeface="+mn-ea"/>
              </a:rPr>
              <a:t>对涉及面广、社会关注度高、实施难度大、专业性强的政策法规，要通过</a:t>
            </a:r>
            <a:r>
              <a:rPr lang="zh-CN" altLang="en-US" sz="1200" b="1" dirty="0">
                <a:solidFill>
                  <a:srgbClr val="FF0000"/>
                </a:solidFill>
                <a:latin typeface="Arial" panose="020B0604020202020204" pitchFamily="34" charset="0"/>
                <a:cs typeface="Arial" panose="020B0604020202020204" pitchFamily="34" charset="0"/>
                <a:sym typeface="+mn-ea"/>
              </a:rPr>
              <a:t>新闻发布、政策吹风、接受访谈、发表文章</a:t>
            </a:r>
            <a:r>
              <a:rPr lang="zh-CN" altLang="en-US" sz="1050" dirty="0">
                <a:latin typeface="Arial" panose="020B0604020202020204" pitchFamily="34" charset="0"/>
                <a:cs typeface="Arial" panose="020B0604020202020204" pitchFamily="34" charset="0"/>
                <a:sym typeface="+mn-ea"/>
              </a:rPr>
              <a:t>等方式做好解读，深入浅出地讲解政策背景、目标和要点。</a:t>
            </a:r>
            <a:endParaRPr lang="zh-CN" altLang="en-US">
              <a:sym typeface="+mn-ea"/>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2" name="图片 1"/>
          <p:cNvPicPr>
            <a:picLocks noChangeAspect="1"/>
          </p:cNvPicPr>
          <p:nvPr/>
        </p:nvPicPr>
        <p:blipFill>
          <a:blip r:embed="rId2"/>
          <a:stretch>
            <a:fillRect/>
          </a:stretch>
        </p:blipFill>
        <p:spPr>
          <a:xfrm>
            <a:off x="35560" y="1275715"/>
            <a:ext cx="4524375" cy="2973070"/>
          </a:xfrm>
          <a:prstGeom prst="rect">
            <a:avLst/>
          </a:prstGeom>
          <a:ln w="57150">
            <a:solidFill>
              <a:schemeClr val="bg1">
                <a:lumMod val="85000"/>
              </a:schemeClr>
            </a:solidFill>
          </a:ln>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4365" y="384175"/>
            <a:ext cx="7224395" cy="521970"/>
          </a:xfrm>
          <a:prstGeom prst="rect">
            <a:avLst/>
          </a:prstGeom>
          <a:noFill/>
        </p:spPr>
        <p:txBody>
          <a:bodyPr wrap="square" rtlCol="0">
            <a:spAutoFit/>
          </a:bodyPr>
          <a:lstStyle/>
          <a:p>
            <a:pPr algn="ct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《国务院办公厅印发〈关于全面推进政务公开工作的意见〉实施细则的通知》</a:t>
            </a:r>
            <a:endPar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endParaRPr>
          </a:p>
          <a:p>
            <a:pPr algn="ct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a:t>
            </a: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国办发〔2016〕8</a:t>
            </a:r>
            <a:r>
              <a:rPr lang="en-US"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0</a:t>
            </a:r>
            <a:r>
              <a:rPr lang="zh-CN" altLang="zh-CN" sz="1400">
                <a:ln>
                  <a:solidFill>
                    <a:sysClr val="windowText" lastClr="000000"/>
                  </a:solidFill>
                </a:ln>
                <a:solidFill>
                  <a:srgbClr val="000000"/>
                </a:solidFill>
                <a:latin typeface="Arial" panose="020B0604020202020204" pitchFamily="34" charset="0"/>
                <a:ea typeface="宋体" panose="02010600030101010101" pitchFamily="2" charset="-122"/>
                <a:sym typeface="+mn-ea"/>
              </a:rPr>
              <a:t>号）</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nvCxnSpPr>
        <p:spPr>
          <a:xfrm>
            <a:off x="597310" y="342902"/>
            <a:ext cx="0" cy="474183"/>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33262" y="1249601"/>
            <a:ext cx="1021894" cy="741434"/>
            <a:chOff x="6177683" y="1666134"/>
            <a:chExt cx="1362525" cy="988578"/>
          </a:xfrm>
          <a:solidFill>
            <a:srgbClr val="1C4885"/>
          </a:solidFill>
        </p:grpSpPr>
        <p:sp>
          <p:nvSpPr>
            <p:cNvPr id="28" name="矩形 2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1" name="矩形 30"/>
          <p:cNvSpPr/>
          <p:nvPr/>
        </p:nvSpPr>
        <p:spPr>
          <a:xfrm>
            <a:off x="4723170" y="1327355"/>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矩形 31"/>
          <p:cNvSpPr/>
          <p:nvPr/>
        </p:nvSpPr>
        <p:spPr>
          <a:xfrm>
            <a:off x="4723170" y="2387042"/>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4723170" y="3446730"/>
            <a:ext cx="3632159" cy="86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4" name="组合 33"/>
          <p:cNvGrpSpPr/>
          <p:nvPr/>
        </p:nvGrpSpPr>
        <p:grpSpPr>
          <a:xfrm>
            <a:off x="4633262" y="2309226"/>
            <a:ext cx="1021894" cy="741434"/>
            <a:chOff x="6177683" y="1666134"/>
            <a:chExt cx="1362525" cy="988578"/>
          </a:xfrm>
          <a:solidFill>
            <a:srgbClr val="1C4885"/>
          </a:solidFill>
        </p:grpSpPr>
        <p:sp>
          <p:nvSpPr>
            <p:cNvPr id="35" name="矩形 34"/>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a:xfrm>
            <a:off x="4633262" y="3373162"/>
            <a:ext cx="1021894" cy="741434"/>
            <a:chOff x="6177683" y="1666134"/>
            <a:chExt cx="1362525" cy="988578"/>
          </a:xfrm>
          <a:solidFill>
            <a:srgbClr val="1C4885"/>
          </a:solidFill>
        </p:grpSpPr>
        <p:sp>
          <p:nvSpPr>
            <p:cNvPr id="38" name="矩形 37"/>
            <p:cNvSpPr/>
            <p:nvPr/>
          </p:nvSpPr>
          <p:spPr>
            <a:xfrm rot="5400000">
              <a:off x="5743333" y="2100484"/>
              <a:ext cx="988578" cy="1198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6297561" y="1666134"/>
              <a:ext cx="1242647" cy="1036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0" name="文本框 39"/>
          <p:cNvSpPr txBox="1"/>
          <p:nvPr/>
        </p:nvSpPr>
        <p:spPr>
          <a:xfrm>
            <a:off x="4813079" y="147976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01</a:t>
            </a:r>
            <a:endParaRPr lang="zh-CN" altLang="en-US" sz="3000" dirty="0">
              <a:solidFill>
                <a:schemeClr val="tx1">
                  <a:lumMod val="85000"/>
                  <a:lumOff val="15000"/>
                </a:schemeClr>
              </a:solidFill>
              <a:latin typeface="FuturaBookC" charset="-52"/>
            </a:endParaRPr>
          </a:p>
        </p:txBody>
      </p:sp>
      <p:sp>
        <p:nvSpPr>
          <p:cNvPr id="41" name="文本框 40"/>
          <p:cNvSpPr txBox="1"/>
          <p:nvPr/>
        </p:nvSpPr>
        <p:spPr>
          <a:xfrm>
            <a:off x="4813079" y="2552975"/>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02</a:t>
            </a:r>
            <a:endParaRPr lang="zh-CN" altLang="en-US" sz="3000" dirty="0">
              <a:solidFill>
                <a:schemeClr val="tx1">
                  <a:lumMod val="85000"/>
                  <a:lumOff val="15000"/>
                </a:schemeClr>
              </a:solidFill>
              <a:latin typeface="FuturaBookC" charset="-52"/>
            </a:endParaRPr>
          </a:p>
        </p:txBody>
      </p:sp>
      <p:sp>
        <p:nvSpPr>
          <p:cNvPr id="42" name="文本框 41"/>
          <p:cNvSpPr txBox="1"/>
          <p:nvPr/>
        </p:nvSpPr>
        <p:spPr>
          <a:xfrm>
            <a:off x="4813079" y="3600608"/>
            <a:ext cx="774290" cy="553085"/>
          </a:xfrm>
          <a:prstGeom prst="rect">
            <a:avLst/>
          </a:prstGeom>
          <a:noFill/>
        </p:spPr>
        <p:txBody>
          <a:bodyPr wrap="square" rtlCol="0">
            <a:spAutoFit/>
          </a:bodyPr>
          <a:lstStyle/>
          <a:p>
            <a:pPr algn="ctr"/>
            <a:r>
              <a:rPr lang="en-US" altLang="zh-CN" sz="3000" dirty="0" smtClean="0">
                <a:solidFill>
                  <a:schemeClr val="tx1">
                    <a:lumMod val="85000"/>
                    <a:lumOff val="15000"/>
                  </a:schemeClr>
                </a:solidFill>
                <a:latin typeface="FuturaBookC" charset="-52"/>
              </a:rPr>
              <a:t>03</a:t>
            </a:r>
            <a:endParaRPr lang="zh-CN" altLang="en-US" sz="3000" dirty="0">
              <a:solidFill>
                <a:schemeClr val="tx1">
                  <a:lumMod val="85000"/>
                  <a:lumOff val="15000"/>
                </a:schemeClr>
              </a:solidFill>
              <a:latin typeface="FuturaBookC" charset="-52"/>
            </a:endParaRPr>
          </a:p>
        </p:txBody>
      </p:sp>
      <p:sp>
        <p:nvSpPr>
          <p:cNvPr id="43" name="文本框 42"/>
          <p:cNvSpPr txBox="1"/>
          <p:nvPr/>
        </p:nvSpPr>
        <p:spPr>
          <a:xfrm>
            <a:off x="5587370" y="1562537"/>
            <a:ext cx="2439980" cy="275590"/>
          </a:xfrm>
          <a:prstGeom prst="rect">
            <a:avLst/>
          </a:prstGeom>
          <a:noFill/>
        </p:spPr>
        <p:txBody>
          <a:bodyPr wrap="square" rtlCol="0">
            <a:spAutoFit/>
          </a:bodyPr>
          <a:lstStyle/>
          <a:p>
            <a:pPr algn="just"/>
            <a:r>
              <a:rPr lang="zh-CN" altLang="en-US" sz="1050">
                <a:latin typeface="宋体" panose="02010600030101010101" pitchFamily="2" charset="-122"/>
                <a:ea typeface="宋体" panose="02010600030101010101" pitchFamily="2" charset="-122"/>
                <a:cs typeface="宋体" panose="02010600030101010101" pitchFamily="2" charset="-122"/>
                <a:sym typeface="+mn-ea"/>
              </a:rPr>
              <a:t>按照</a:t>
            </a:r>
            <a:r>
              <a:rPr lang="zh-CN" altLang="en-US" sz="1200" b="1" dirty="0">
                <a:solidFill>
                  <a:srgbClr val="FF0000"/>
                </a:solidFill>
                <a:latin typeface="Arial" panose="020B0604020202020204" pitchFamily="34" charset="0"/>
                <a:cs typeface="Arial" panose="020B0604020202020204" pitchFamily="34" charset="0"/>
                <a:sym typeface="+mn-ea"/>
              </a:rPr>
              <a:t>“谁起草、谁解读”</a:t>
            </a:r>
            <a:r>
              <a:rPr lang="zh-CN" altLang="en-US" sz="1050">
                <a:latin typeface="宋体" panose="02010600030101010101" pitchFamily="2" charset="-122"/>
                <a:ea typeface="宋体" panose="02010600030101010101" pitchFamily="2" charset="-122"/>
                <a:cs typeface="宋体" panose="02010600030101010101" pitchFamily="2" charset="-122"/>
                <a:sym typeface="+mn-ea"/>
              </a:rPr>
              <a:t>的原则</a:t>
            </a:r>
            <a:endParaRPr lang="zh-CN" sz="105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p:cNvSpPr txBox="1"/>
          <p:nvPr/>
        </p:nvSpPr>
        <p:spPr>
          <a:xfrm>
            <a:off x="5622925" y="2386965"/>
            <a:ext cx="2732405" cy="991235"/>
          </a:xfrm>
          <a:prstGeom prst="rect">
            <a:avLst/>
          </a:prstGeom>
          <a:noFill/>
        </p:spPr>
        <p:txBody>
          <a:bodyPr wrap="square" rtlCol="0">
            <a:spAutoFit/>
          </a:bodyPr>
          <a:lstStyle/>
          <a:p>
            <a:pPr algn="just"/>
            <a:r>
              <a:rPr lang="zh-CN" altLang="en-US" sz="1050">
                <a:latin typeface="宋体" panose="02010600030101010101" pitchFamily="2" charset="-122"/>
                <a:ea typeface="宋体" panose="02010600030101010101" pitchFamily="2" charset="-122"/>
                <a:sym typeface="+mn-ea"/>
              </a:rPr>
              <a:t>着重解读政策措施的</a:t>
            </a:r>
            <a:r>
              <a:rPr lang="zh-CN" altLang="en-US" sz="1200" b="1" dirty="0">
                <a:solidFill>
                  <a:srgbClr val="FF0000"/>
                </a:solidFill>
                <a:latin typeface="Arial" panose="020B0604020202020204" pitchFamily="34" charset="0"/>
                <a:cs typeface="Arial" panose="020B0604020202020204" pitchFamily="34" charset="0"/>
                <a:sym typeface="+mn-ea"/>
              </a:rPr>
              <a:t>背景依据、目标任务、主要内容、涉及范围、执行标准</a:t>
            </a:r>
            <a:r>
              <a:rPr lang="zh-CN" altLang="en-US" sz="1200">
                <a:latin typeface="宋体" panose="02010600030101010101" pitchFamily="2" charset="-122"/>
                <a:ea typeface="宋体" panose="02010600030101010101" pitchFamily="2" charset="-122"/>
                <a:sym typeface="+mn-ea"/>
              </a:rPr>
              <a:t>，以及</a:t>
            </a:r>
            <a:r>
              <a:rPr lang="zh-CN" altLang="en-US" sz="1200" b="1" dirty="0">
                <a:solidFill>
                  <a:srgbClr val="FF0000"/>
                </a:solidFill>
                <a:latin typeface="Arial" panose="020B0604020202020204" pitchFamily="34" charset="0"/>
                <a:cs typeface="Arial" panose="020B0604020202020204" pitchFamily="34" charset="0"/>
                <a:sym typeface="+mn-ea"/>
              </a:rPr>
              <a:t>注意事项、关键词诠释、惠民利民举措、新旧政策差异</a:t>
            </a:r>
            <a:r>
              <a:rPr lang="zh-CN" altLang="en-US" sz="1050">
                <a:latin typeface="宋体" panose="02010600030101010101" pitchFamily="2" charset="-122"/>
                <a:ea typeface="宋体" panose="02010600030101010101" pitchFamily="2" charset="-122"/>
                <a:sym typeface="+mn-ea"/>
              </a:rPr>
              <a:t>等，使政策内涵透明，避免误解误读。</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5652135" y="3446780"/>
            <a:ext cx="2706370" cy="968375"/>
          </a:xfrm>
          <a:prstGeom prst="rect">
            <a:avLst/>
          </a:prstGeom>
          <a:noFill/>
        </p:spPr>
        <p:txBody>
          <a:bodyPr wrap="square" rtlCol="0">
            <a:spAutoFit/>
          </a:bodyPr>
          <a:lstStyle/>
          <a:p>
            <a:pPr algn="just"/>
            <a:r>
              <a:rPr lang="zh-CN" altLang="en-US" sz="1050">
                <a:latin typeface="宋体" panose="02010600030101010101" pitchFamily="2" charset="-122"/>
                <a:ea typeface="宋体" panose="02010600030101010101" pitchFamily="2" charset="-122"/>
                <a:sym typeface="+mn-ea"/>
              </a:rPr>
              <a:t>对以</a:t>
            </a:r>
            <a:r>
              <a:rPr lang="zh-CN" altLang="en-US" sz="1200" b="1">
                <a:solidFill>
                  <a:srgbClr val="FF0000"/>
                </a:solidFill>
                <a:latin typeface="宋体" panose="02010600030101010101" pitchFamily="2" charset="-122"/>
                <a:ea typeface="宋体" panose="02010600030101010101" pitchFamily="2" charset="-122"/>
                <a:sym typeface="+mn-ea"/>
              </a:rPr>
              <a:t>政府名义印发</a:t>
            </a:r>
            <a:r>
              <a:rPr lang="zh-CN" altLang="en-US" sz="1050">
                <a:latin typeface="宋体" panose="02010600030101010101" pitchFamily="2" charset="-122"/>
                <a:ea typeface="宋体" panose="02010600030101010101" pitchFamily="2" charset="-122"/>
                <a:sym typeface="+mn-ea"/>
              </a:rPr>
              <a:t>的政策性文件，牵头起草部门上报代拟稿时应将经本部门主要负责人审定的</a:t>
            </a:r>
            <a:r>
              <a:rPr lang="zh-CN" altLang="en-US" sz="1200" b="1">
                <a:solidFill>
                  <a:srgbClr val="FF0000"/>
                </a:solidFill>
                <a:latin typeface="宋体" panose="02010600030101010101" pitchFamily="2" charset="-122"/>
                <a:ea typeface="宋体" panose="02010600030101010101" pitchFamily="2" charset="-122"/>
                <a:sym typeface="+mn-ea"/>
              </a:rPr>
              <a:t>解读方案和解读材料一并报送</a:t>
            </a:r>
            <a:r>
              <a:rPr lang="zh-CN" altLang="en-US" sz="1050">
                <a:latin typeface="宋体" panose="02010600030101010101" pitchFamily="2" charset="-122"/>
                <a:ea typeface="宋体" panose="02010600030101010101" pitchFamily="2" charset="-122"/>
                <a:sym typeface="+mn-ea"/>
              </a:rPr>
              <a:t>，</a:t>
            </a:r>
            <a:r>
              <a:rPr lang="zh-CN" altLang="en-US" sz="1050" dirty="0">
                <a:solidFill>
                  <a:schemeClr val="tx1"/>
                </a:solidFill>
                <a:latin typeface="Arial" panose="020B0604020202020204" pitchFamily="34" charset="0"/>
                <a:cs typeface="Arial" panose="020B0604020202020204" pitchFamily="34" charset="0"/>
                <a:sym typeface="+mn-ea"/>
              </a:rPr>
              <a:t>上报材料不齐全</a:t>
            </a:r>
            <a:r>
              <a:rPr lang="zh-CN" altLang="en-US" sz="1050">
                <a:solidFill>
                  <a:schemeClr val="tx1"/>
                </a:solidFill>
                <a:latin typeface="宋体" panose="02010600030101010101" pitchFamily="2" charset="-122"/>
                <a:ea typeface="宋体" panose="02010600030101010101" pitchFamily="2" charset="-122"/>
                <a:sym typeface="+mn-ea"/>
              </a:rPr>
              <a:t>的，政府办公厅（室）按规定</a:t>
            </a:r>
            <a:r>
              <a:rPr lang="zh-CN" altLang="en-US" sz="1050" dirty="0">
                <a:solidFill>
                  <a:schemeClr val="tx1"/>
                </a:solidFill>
                <a:latin typeface="Arial" panose="020B0604020202020204" pitchFamily="34" charset="0"/>
                <a:cs typeface="Arial" panose="020B0604020202020204" pitchFamily="34" charset="0"/>
                <a:sym typeface="+mn-ea"/>
              </a:rPr>
              <a:t>予以退文</a:t>
            </a:r>
            <a:r>
              <a:rPr lang="zh-CN" altLang="en-US" sz="1050">
                <a:solidFill>
                  <a:schemeClr val="tx1"/>
                </a:solidFill>
                <a:latin typeface="宋体" panose="02010600030101010101" pitchFamily="2" charset="-122"/>
                <a:ea typeface="宋体" panose="02010600030101010101" pitchFamily="2" charset="-122"/>
                <a:sym typeface="+mn-ea"/>
              </a:rPr>
              <a:t>。</a:t>
            </a:r>
            <a:endParaRPr lang="zh-CN" altLang="en-US" sz="1050" dirty="0">
              <a:solidFill>
                <a:schemeClr val="tx1"/>
              </a:solidFill>
              <a:latin typeface="宋体" panose="02010600030101010101" pitchFamily="2" charset="-122"/>
              <a:ea typeface="宋体" panose="02010600030101010101" pitchFamily="2" charset="-122"/>
              <a:sym typeface="+mn-ea"/>
            </a:endParaRPr>
          </a:p>
        </p:txBody>
      </p:sp>
      <p:pic>
        <p:nvPicPr>
          <p:cNvPr id="12" name="图片 11" descr="观知天下文化科技有限公司-02"/>
          <p:cNvPicPr>
            <a:picLocks noChangeAspect="1"/>
          </p:cNvPicPr>
          <p:nvPr userDrawn="1"/>
        </p:nvPicPr>
        <p:blipFill>
          <a:blip r:embed="rId1"/>
          <a:stretch>
            <a:fillRect/>
          </a:stretch>
        </p:blipFill>
        <p:spPr>
          <a:xfrm>
            <a:off x="8396764" y="0"/>
            <a:ext cx="747236" cy="747236"/>
          </a:xfrm>
          <a:prstGeom prst="rect">
            <a:avLst/>
          </a:prstGeom>
        </p:spPr>
      </p:pic>
      <p:pic>
        <p:nvPicPr>
          <p:cNvPr id="24" name="图片 23"/>
          <p:cNvPicPr>
            <a:picLocks noChangeAspect="1"/>
          </p:cNvPicPr>
          <p:nvPr>
            <p:custDataLst>
              <p:tags r:id="rId2"/>
            </p:custDataLst>
          </p:nvPr>
        </p:nvPicPr>
        <p:blipFill>
          <a:blip r:embed="rId3"/>
          <a:stretch>
            <a:fillRect/>
          </a:stretch>
        </p:blipFill>
        <p:spPr>
          <a:xfrm>
            <a:off x="252095" y="1249680"/>
            <a:ext cx="4260850" cy="3385820"/>
          </a:xfrm>
          <a:prstGeom prst="rect">
            <a:avLst/>
          </a:prstGeom>
          <a:ln w="57150">
            <a:solidFill>
              <a:schemeClr val="bg1">
                <a:lumMod val="85000"/>
              </a:schemeClr>
            </a:solidFill>
          </a:ln>
        </p:spPr>
      </p:pic>
      <p:pic>
        <p:nvPicPr>
          <p:cNvPr id="7" name="图片 6"/>
          <p:cNvPicPr>
            <a:picLocks noChangeAspect="1"/>
          </p:cNvPicPr>
          <p:nvPr/>
        </p:nvPicPr>
        <p:blipFill>
          <a:blip r:embed="rId4"/>
          <a:stretch>
            <a:fillRect/>
          </a:stretch>
        </p:blipFill>
        <p:spPr>
          <a:xfrm>
            <a:off x="163195" y="1181735"/>
            <a:ext cx="4438015" cy="3521075"/>
          </a:xfrm>
          <a:prstGeom prst="rect">
            <a:avLst/>
          </a:prstGeom>
          <a:ln w="57150">
            <a:solidFill>
              <a:schemeClr val="bg1">
                <a:lumMod val="85000"/>
              </a:schemeClr>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bwMode="auto">
          <a:xfrm>
            <a:off x="1331818" y="1419622"/>
            <a:ext cx="2139555" cy="1890622"/>
            <a:chOff x="0" y="0"/>
            <a:chExt cx="1604963" cy="1417638"/>
          </a:xfrm>
          <a:gradFill>
            <a:gsLst>
              <a:gs pos="0">
                <a:srgbClr val="97BBD9"/>
              </a:gs>
              <a:gs pos="100000">
                <a:srgbClr val="0152A6"/>
              </a:gs>
            </a:gsLst>
            <a:lin ang="13500000" scaled="1"/>
          </a:gradFill>
        </p:grpSpPr>
        <p:sp>
          <p:nvSpPr>
            <p:cNvPr id="5" name="Freeform 199"/>
            <p:cNvSpPr>
              <a:spLocks noChangeArrowheads="1"/>
            </p:cNvSpPr>
            <p:nvPr/>
          </p:nvSpPr>
          <p:spPr bwMode="auto">
            <a:xfrm>
              <a:off x="195263" y="1174751"/>
              <a:ext cx="201613" cy="190500"/>
            </a:xfrm>
            <a:custGeom>
              <a:avLst/>
              <a:gdLst>
                <a:gd name="T0" fmla="*/ 187612 w 72"/>
                <a:gd name="T1" fmla="*/ 0 h 68"/>
                <a:gd name="T2" fmla="*/ 0 w 72"/>
                <a:gd name="T3" fmla="*/ 159684 h 68"/>
                <a:gd name="T4" fmla="*/ 33602 w 72"/>
                <a:gd name="T5" fmla="*/ 190500 h 68"/>
                <a:gd name="T6" fmla="*/ 201613 w 72"/>
                <a:gd name="T7" fmla="*/ 14007 h 68"/>
                <a:gd name="T8" fmla="*/ 187612 w 72"/>
                <a:gd name="T9" fmla="*/ 0 h 68"/>
                <a:gd name="T10" fmla="*/ 0 60000 65536"/>
                <a:gd name="T11" fmla="*/ 0 60000 65536"/>
                <a:gd name="T12" fmla="*/ 0 60000 65536"/>
                <a:gd name="T13" fmla="*/ 0 60000 65536"/>
                <a:gd name="T14" fmla="*/ 0 60000 65536"/>
                <a:gd name="T15" fmla="*/ 0 w 72"/>
                <a:gd name="T16" fmla="*/ 0 h 68"/>
                <a:gd name="T17" fmla="*/ 72 w 72"/>
                <a:gd name="T18" fmla="*/ 68 h 68"/>
              </a:gdLst>
              <a:ahLst/>
              <a:cxnLst>
                <a:cxn ang="T10">
                  <a:pos x="T0" y="T1"/>
                </a:cxn>
                <a:cxn ang="T11">
                  <a:pos x="T2" y="T3"/>
                </a:cxn>
                <a:cxn ang="T12">
                  <a:pos x="T4" y="T5"/>
                </a:cxn>
                <a:cxn ang="T13">
                  <a:pos x="T6" y="T7"/>
                </a:cxn>
                <a:cxn ang="T14">
                  <a:pos x="T8" y="T9"/>
                </a:cxn>
              </a:cxnLst>
              <a:rect l="T15" t="T16" r="T17" b="T18"/>
              <a:pathLst>
                <a:path w="72" h="68">
                  <a:moveTo>
                    <a:pt x="67" y="0"/>
                  </a:moveTo>
                  <a:cubicBezTo>
                    <a:pt x="0" y="57"/>
                    <a:pt x="0" y="57"/>
                    <a:pt x="0" y="57"/>
                  </a:cubicBezTo>
                  <a:cubicBezTo>
                    <a:pt x="5" y="62"/>
                    <a:pt x="7" y="63"/>
                    <a:pt x="12" y="68"/>
                  </a:cubicBezTo>
                  <a:cubicBezTo>
                    <a:pt x="72" y="5"/>
                    <a:pt x="72" y="5"/>
                    <a:pt x="72" y="5"/>
                  </a:cubicBezTo>
                  <a:cubicBezTo>
                    <a:pt x="68" y="2"/>
                    <a:pt x="70" y="3"/>
                    <a:pt x="67"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Freeform 200"/>
            <p:cNvSpPr>
              <a:spLocks noChangeArrowheads="1"/>
            </p:cNvSpPr>
            <p:nvPr/>
          </p:nvSpPr>
          <p:spPr bwMode="auto">
            <a:xfrm>
              <a:off x="239713" y="1206501"/>
              <a:ext cx="182563" cy="196850"/>
            </a:xfrm>
            <a:custGeom>
              <a:avLst/>
              <a:gdLst>
                <a:gd name="T0" fmla="*/ 174137 w 65"/>
                <a:gd name="T1" fmla="*/ 0 h 71"/>
                <a:gd name="T2" fmla="*/ 0 w 65"/>
                <a:gd name="T3" fmla="*/ 171897 h 71"/>
                <a:gd name="T4" fmla="*/ 28087 w 65"/>
                <a:gd name="T5" fmla="*/ 196850 h 71"/>
                <a:gd name="T6" fmla="*/ 182563 w 65"/>
                <a:gd name="T7" fmla="*/ 13863 h 71"/>
                <a:gd name="T8" fmla="*/ 174137 w 65"/>
                <a:gd name="T9" fmla="*/ 0 h 71"/>
                <a:gd name="T10" fmla="*/ 0 60000 65536"/>
                <a:gd name="T11" fmla="*/ 0 60000 65536"/>
                <a:gd name="T12" fmla="*/ 0 60000 65536"/>
                <a:gd name="T13" fmla="*/ 0 60000 65536"/>
                <a:gd name="T14" fmla="*/ 0 60000 65536"/>
                <a:gd name="T15" fmla="*/ 0 w 65"/>
                <a:gd name="T16" fmla="*/ 0 h 71"/>
                <a:gd name="T17" fmla="*/ 65 w 65"/>
                <a:gd name="T18" fmla="*/ 71 h 71"/>
              </a:gdLst>
              <a:ahLst/>
              <a:cxnLst>
                <a:cxn ang="T10">
                  <a:pos x="T0" y="T1"/>
                </a:cxn>
                <a:cxn ang="T11">
                  <a:pos x="T2" y="T3"/>
                </a:cxn>
                <a:cxn ang="T12">
                  <a:pos x="T4" y="T5"/>
                </a:cxn>
                <a:cxn ang="T13">
                  <a:pos x="T6" y="T7"/>
                </a:cxn>
                <a:cxn ang="T14">
                  <a:pos x="T8" y="T9"/>
                </a:cxn>
              </a:cxnLst>
              <a:rect l="T15" t="T16" r="T17" b="T18"/>
              <a:pathLst>
                <a:path w="65" h="71">
                  <a:moveTo>
                    <a:pt x="62" y="0"/>
                  </a:moveTo>
                  <a:cubicBezTo>
                    <a:pt x="0" y="62"/>
                    <a:pt x="0" y="62"/>
                    <a:pt x="0" y="62"/>
                  </a:cubicBezTo>
                  <a:cubicBezTo>
                    <a:pt x="5" y="66"/>
                    <a:pt x="5" y="67"/>
                    <a:pt x="10" y="71"/>
                  </a:cubicBezTo>
                  <a:cubicBezTo>
                    <a:pt x="65" y="5"/>
                    <a:pt x="65" y="5"/>
                    <a:pt x="65" y="5"/>
                  </a:cubicBezTo>
                  <a:cubicBezTo>
                    <a:pt x="63" y="2"/>
                    <a:pt x="65" y="4"/>
                    <a:pt x="62"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Freeform 201"/>
            <p:cNvSpPr>
              <a:spLocks noChangeArrowheads="1"/>
            </p:cNvSpPr>
            <p:nvPr/>
          </p:nvSpPr>
          <p:spPr bwMode="auto">
            <a:xfrm>
              <a:off x="136525" y="1133476"/>
              <a:ext cx="230188" cy="176213"/>
            </a:xfrm>
            <a:custGeom>
              <a:avLst/>
              <a:gdLst>
                <a:gd name="T0" fmla="*/ 210538 w 82"/>
                <a:gd name="T1" fmla="*/ 0 h 63"/>
                <a:gd name="T2" fmla="*/ 0 w 82"/>
                <a:gd name="T3" fmla="*/ 123069 h 63"/>
                <a:gd name="T4" fmla="*/ 42108 w 82"/>
                <a:gd name="T5" fmla="*/ 176213 h 63"/>
                <a:gd name="T6" fmla="*/ 230188 w 82"/>
                <a:gd name="T7" fmla="*/ 19579 h 63"/>
                <a:gd name="T8" fmla="*/ 210538 w 82"/>
                <a:gd name="T9" fmla="*/ 0 h 63"/>
                <a:gd name="T10" fmla="*/ 0 60000 65536"/>
                <a:gd name="T11" fmla="*/ 0 60000 65536"/>
                <a:gd name="T12" fmla="*/ 0 60000 65536"/>
                <a:gd name="T13" fmla="*/ 0 60000 65536"/>
                <a:gd name="T14" fmla="*/ 0 60000 65536"/>
                <a:gd name="T15" fmla="*/ 0 w 82"/>
                <a:gd name="T16" fmla="*/ 0 h 63"/>
                <a:gd name="T17" fmla="*/ 82 w 82"/>
                <a:gd name="T18" fmla="*/ 63 h 63"/>
              </a:gdLst>
              <a:ahLst/>
              <a:cxnLst>
                <a:cxn ang="T10">
                  <a:pos x="T0" y="T1"/>
                </a:cxn>
                <a:cxn ang="T11">
                  <a:pos x="T2" y="T3"/>
                </a:cxn>
                <a:cxn ang="T12">
                  <a:pos x="T4" y="T5"/>
                </a:cxn>
                <a:cxn ang="T13">
                  <a:pos x="T6" y="T7"/>
                </a:cxn>
                <a:cxn ang="T14">
                  <a:pos x="T8" y="T9"/>
                </a:cxn>
              </a:cxnLst>
              <a:rect l="T15" t="T16" r="T17" b="T18"/>
              <a:pathLst>
                <a:path w="82" h="63">
                  <a:moveTo>
                    <a:pt x="75" y="0"/>
                  </a:moveTo>
                  <a:cubicBezTo>
                    <a:pt x="0" y="44"/>
                    <a:pt x="0" y="44"/>
                    <a:pt x="0" y="44"/>
                  </a:cubicBezTo>
                  <a:cubicBezTo>
                    <a:pt x="7" y="54"/>
                    <a:pt x="7" y="54"/>
                    <a:pt x="15" y="63"/>
                  </a:cubicBezTo>
                  <a:cubicBezTo>
                    <a:pt x="82" y="7"/>
                    <a:pt x="82" y="7"/>
                    <a:pt x="82" y="7"/>
                  </a:cubicBezTo>
                  <a:cubicBezTo>
                    <a:pt x="77" y="2"/>
                    <a:pt x="79" y="5"/>
                    <a:pt x="75"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Freeform 202"/>
            <p:cNvSpPr>
              <a:spLocks noChangeArrowheads="1"/>
            </p:cNvSpPr>
            <p:nvPr/>
          </p:nvSpPr>
          <p:spPr bwMode="auto">
            <a:xfrm>
              <a:off x="87313" y="1085851"/>
              <a:ext cx="247650" cy="147638"/>
            </a:xfrm>
            <a:custGeom>
              <a:avLst/>
              <a:gdLst>
                <a:gd name="T0" fmla="*/ 228172 w 89"/>
                <a:gd name="T1" fmla="*/ 0 h 53"/>
                <a:gd name="T2" fmla="*/ 0 w 89"/>
                <a:gd name="T3" fmla="*/ 86354 h 53"/>
                <a:gd name="T4" fmla="*/ 36174 w 89"/>
                <a:gd name="T5" fmla="*/ 147638 h 53"/>
                <a:gd name="T6" fmla="*/ 247650 w 89"/>
                <a:gd name="T7" fmla="*/ 27856 h 53"/>
                <a:gd name="T8" fmla="*/ 228172 w 89"/>
                <a:gd name="T9" fmla="*/ 0 h 53"/>
                <a:gd name="T10" fmla="*/ 0 60000 65536"/>
                <a:gd name="T11" fmla="*/ 0 60000 65536"/>
                <a:gd name="T12" fmla="*/ 0 60000 65536"/>
                <a:gd name="T13" fmla="*/ 0 60000 65536"/>
                <a:gd name="T14" fmla="*/ 0 60000 65536"/>
                <a:gd name="T15" fmla="*/ 0 w 89"/>
                <a:gd name="T16" fmla="*/ 0 h 53"/>
                <a:gd name="T17" fmla="*/ 89 w 89"/>
                <a:gd name="T18" fmla="*/ 53 h 53"/>
              </a:gdLst>
              <a:ahLst/>
              <a:cxnLst>
                <a:cxn ang="T10">
                  <a:pos x="T0" y="T1"/>
                </a:cxn>
                <a:cxn ang="T11">
                  <a:pos x="T2" y="T3"/>
                </a:cxn>
                <a:cxn ang="T12">
                  <a:pos x="T4" y="T5"/>
                </a:cxn>
                <a:cxn ang="T13">
                  <a:pos x="T6" y="T7"/>
                </a:cxn>
                <a:cxn ang="T14">
                  <a:pos x="T8" y="T9"/>
                </a:cxn>
              </a:cxnLst>
              <a:rect l="T15" t="T16" r="T17" b="T18"/>
              <a:pathLst>
                <a:path w="89" h="53">
                  <a:moveTo>
                    <a:pt x="82" y="0"/>
                  </a:moveTo>
                  <a:cubicBezTo>
                    <a:pt x="0" y="31"/>
                    <a:pt x="0" y="31"/>
                    <a:pt x="0" y="31"/>
                  </a:cubicBezTo>
                  <a:cubicBezTo>
                    <a:pt x="5" y="40"/>
                    <a:pt x="7" y="45"/>
                    <a:pt x="13" y="53"/>
                  </a:cubicBezTo>
                  <a:cubicBezTo>
                    <a:pt x="89" y="10"/>
                    <a:pt x="89" y="10"/>
                    <a:pt x="89" y="10"/>
                  </a:cubicBezTo>
                  <a:cubicBezTo>
                    <a:pt x="86" y="5"/>
                    <a:pt x="85" y="5"/>
                    <a:pt x="82"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Freeform 203"/>
            <p:cNvSpPr>
              <a:spLocks noChangeArrowheads="1"/>
            </p:cNvSpPr>
            <p:nvPr/>
          </p:nvSpPr>
          <p:spPr bwMode="auto">
            <a:xfrm>
              <a:off x="44450" y="1041401"/>
              <a:ext cx="263525" cy="111125"/>
            </a:xfrm>
            <a:custGeom>
              <a:avLst/>
              <a:gdLst>
                <a:gd name="T0" fmla="*/ 249508 w 94"/>
                <a:gd name="T1" fmla="*/ 0 h 40"/>
                <a:gd name="T2" fmla="*/ 0 w 94"/>
                <a:gd name="T3" fmla="*/ 30559 h 40"/>
                <a:gd name="T4" fmla="*/ 33641 w 94"/>
                <a:gd name="T5" fmla="*/ 111125 h 40"/>
                <a:gd name="T6" fmla="*/ 263525 w 94"/>
                <a:gd name="T7" fmla="*/ 25003 h 40"/>
                <a:gd name="T8" fmla="*/ 249508 w 94"/>
                <a:gd name="T9" fmla="*/ 0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89" y="0"/>
                  </a:moveTo>
                  <a:cubicBezTo>
                    <a:pt x="0" y="11"/>
                    <a:pt x="0" y="11"/>
                    <a:pt x="0" y="11"/>
                  </a:cubicBezTo>
                  <a:cubicBezTo>
                    <a:pt x="4" y="24"/>
                    <a:pt x="6" y="28"/>
                    <a:pt x="12" y="40"/>
                  </a:cubicBezTo>
                  <a:cubicBezTo>
                    <a:pt x="94" y="9"/>
                    <a:pt x="94" y="9"/>
                    <a:pt x="94" y="9"/>
                  </a:cubicBezTo>
                  <a:cubicBezTo>
                    <a:pt x="90" y="2"/>
                    <a:pt x="92" y="6"/>
                    <a:pt x="89"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Freeform 204"/>
            <p:cNvSpPr>
              <a:spLocks noChangeArrowheads="1"/>
            </p:cNvSpPr>
            <p:nvPr/>
          </p:nvSpPr>
          <p:spPr bwMode="auto">
            <a:xfrm>
              <a:off x="1195388" y="1184276"/>
              <a:ext cx="195263" cy="195263"/>
            </a:xfrm>
            <a:custGeom>
              <a:avLst/>
              <a:gdLst>
                <a:gd name="T0" fmla="*/ 0 w 70"/>
                <a:gd name="T1" fmla="*/ 16737 h 70"/>
                <a:gd name="T2" fmla="*/ 161789 w 70"/>
                <a:gd name="T3" fmla="*/ 195263 h 70"/>
                <a:gd name="T4" fmla="*/ 195263 w 70"/>
                <a:gd name="T5" fmla="*/ 164579 h 70"/>
                <a:gd name="T6" fmla="*/ 13947 w 70"/>
                <a:gd name="T7" fmla="*/ 0 h 70"/>
                <a:gd name="T8" fmla="*/ 0 w 70"/>
                <a:gd name="T9" fmla="*/ 16737 h 70"/>
                <a:gd name="T10" fmla="*/ 0 60000 65536"/>
                <a:gd name="T11" fmla="*/ 0 60000 65536"/>
                <a:gd name="T12" fmla="*/ 0 60000 65536"/>
                <a:gd name="T13" fmla="*/ 0 60000 65536"/>
                <a:gd name="T14" fmla="*/ 0 60000 65536"/>
                <a:gd name="T15" fmla="*/ 0 w 70"/>
                <a:gd name="T16" fmla="*/ 0 h 70"/>
                <a:gd name="T17" fmla="*/ 70 w 70"/>
                <a:gd name="T18" fmla="*/ 70 h 70"/>
              </a:gdLst>
              <a:ahLst/>
              <a:cxnLst>
                <a:cxn ang="T10">
                  <a:pos x="T0" y="T1"/>
                </a:cxn>
                <a:cxn ang="T11">
                  <a:pos x="T2" y="T3"/>
                </a:cxn>
                <a:cxn ang="T12">
                  <a:pos x="T4" y="T5"/>
                </a:cxn>
                <a:cxn ang="T13">
                  <a:pos x="T6" y="T7"/>
                </a:cxn>
                <a:cxn ang="T14">
                  <a:pos x="T8" y="T9"/>
                </a:cxn>
              </a:cxnLst>
              <a:rect l="T15" t="T16" r="T17" b="T18"/>
              <a:pathLst>
                <a:path w="70" h="70">
                  <a:moveTo>
                    <a:pt x="0" y="6"/>
                  </a:moveTo>
                  <a:cubicBezTo>
                    <a:pt x="58" y="70"/>
                    <a:pt x="58" y="70"/>
                    <a:pt x="58" y="70"/>
                  </a:cubicBezTo>
                  <a:cubicBezTo>
                    <a:pt x="63" y="66"/>
                    <a:pt x="65" y="65"/>
                    <a:pt x="70" y="59"/>
                  </a:cubicBezTo>
                  <a:cubicBezTo>
                    <a:pt x="5" y="0"/>
                    <a:pt x="5" y="0"/>
                    <a:pt x="5" y="0"/>
                  </a:cubicBezTo>
                  <a:cubicBezTo>
                    <a:pt x="2" y="4"/>
                    <a:pt x="3" y="2"/>
                    <a:pt x="0" y="6"/>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Freeform 206"/>
            <p:cNvSpPr>
              <a:spLocks noChangeArrowheads="1"/>
            </p:cNvSpPr>
            <p:nvPr/>
          </p:nvSpPr>
          <p:spPr bwMode="auto">
            <a:xfrm>
              <a:off x="1166813" y="1217613"/>
              <a:ext cx="176213" cy="200025"/>
            </a:xfrm>
            <a:custGeom>
              <a:avLst/>
              <a:gdLst>
                <a:gd name="T0" fmla="*/ 0 w 63"/>
                <a:gd name="T1" fmla="*/ 11113 h 72"/>
                <a:gd name="T2" fmla="*/ 151040 w 63"/>
                <a:gd name="T3" fmla="*/ 200025 h 72"/>
                <a:gd name="T4" fmla="*/ 176213 w 63"/>
                <a:gd name="T5" fmla="*/ 175022 h 72"/>
                <a:gd name="T6" fmla="*/ 11188 w 63"/>
                <a:gd name="T7" fmla="*/ 0 h 72"/>
                <a:gd name="T8" fmla="*/ 0 w 63"/>
                <a:gd name="T9" fmla="*/ 11113 h 72"/>
                <a:gd name="T10" fmla="*/ 0 60000 65536"/>
                <a:gd name="T11" fmla="*/ 0 60000 65536"/>
                <a:gd name="T12" fmla="*/ 0 60000 65536"/>
                <a:gd name="T13" fmla="*/ 0 60000 65536"/>
                <a:gd name="T14" fmla="*/ 0 60000 65536"/>
                <a:gd name="T15" fmla="*/ 0 w 63"/>
                <a:gd name="T16" fmla="*/ 0 h 72"/>
                <a:gd name="T17" fmla="*/ 63 w 63"/>
                <a:gd name="T18" fmla="*/ 72 h 72"/>
              </a:gdLst>
              <a:ahLst/>
              <a:cxnLst>
                <a:cxn ang="T10">
                  <a:pos x="T0" y="T1"/>
                </a:cxn>
                <a:cxn ang="T11">
                  <a:pos x="T2" y="T3"/>
                </a:cxn>
                <a:cxn ang="T12">
                  <a:pos x="T4" y="T5"/>
                </a:cxn>
                <a:cxn ang="T13">
                  <a:pos x="T6" y="T7"/>
                </a:cxn>
                <a:cxn ang="T14">
                  <a:pos x="T8" y="T9"/>
                </a:cxn>
              </a:cxnLst>
              <a:rect l="T15" t="T16" r="T17" b="T18"/>
              <a:pathLst>
                <a:path w="63" h="72">
                  <a:moveTo>
                    <a:pt x="0" y="4"/>
                  </a:moveTo>
                  <a:cubicBezTo>
                    <a:pt x="54" y="72"/>
                    <a:pt x="54" y="72"/>
                    <a:pt x="54" y="72"/>
                  </a:cubicBezTo>
                  <a:cubicBezTo>
                    <a:pt x="59" y="68"/>
                    <a:pt x="59" y="67"/>
                    <a:pt x="63" y="63"/>
                  </a:cubicBezTo>
                  <a:cubicBezTo>
                    <a:pt x="4" y="0"/>
                    <a:pt x="4" y="0"/>
                    <a:pt x="4" y="0"/>
                  </a:cubicBezTo>
                  <a:cubicBezTo>
                    <a:pt x="1" y="3"/>
                    <a:pt x="3" y="1"/>
                    <a:pt x="0" y="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Freeform 207"/>
            <p:cNvSpPr>
              <a:spLocks noChangeArrowheads="1"/>
            </p:cNvSpPr>
            <p:nvPr/>
          </p:nvSpPr>
          <p:spPr bwMode="auto">
            <a:xfrm>
              <a:off x="1225550" y="1144588"/>
              <a:ext cx="223838" cy="180975"/>
            </a:xfrm>
            <a:custGeom>
              <a:avLst/>
              <a:gdLst>
                <a:gd name="T0" fmla="*/ 0 w 80"/>
                <a:gd name="T1" fmla="*/ 19490 h 65"/>
                <a:gd name="T2" fmla="*/ 184666 w 80"/>
                <a:gd name="T3" fmla="*/ 180975 h 65"/>
                <a:gd name="T4" fmla="*/ 223838 w 80"/>
                <a:gd name="T5" fmla="*/ 128075 h 65"/>
                <a:gd name="T6" fmla="*/ 19586 w 80"/>
                <a:gd name="T7" fmla="*/ 0 h 65"/>
                <a:gd name="T8" fmla="*/ 0 w 80"/>
                <a:gd name="T9" fmla="*/ 19490 h 65"/>
                <a:gd name="T10" fmla="*/ 0 60000 65536"/>
                <a:gd name="T11" fmla="*/ 0 60000 65536"/>
                <a:gd name="T12" fmla="*/ 0 60000 65536"/>
                <a:gd name="T13" fmla="*/ 0 60000 65536"/>
                <a:gd name="T14" fmla="*/ 0 60000 65536"/>
                <a:gd name="T15" fmla="*/ 0 w 80"/>
                <a:gd name="T16" fmla="*/ 0 h 65"/>
                <a:gd name="T17" fmla="*/ 80 w 80"/>
                <a:gd name="T18" fmla="*/ 65 h 65"/>
              </a:gdLst>
              <a:ahLst/>
              <a:cxnLst>
                <a:cxn ang="T10">
                  <a:pos x="T0" y="T1"/>
                </a:cxn>
                <a:cxn ang="T11">
                  <a:pos x="T2" y="T3"/>
                </a:cxn>
                <a:cxn ang="T12">
                  <a:pos x="T4" y="T5"/>
                </a:cxn>
                <a:cxn ang="T13">
                  <a:pos x="T6" y="T7"/>
                </a:cxn>
                <a:cxn ang="T14">
                  <a:pos x="T8" y="T9"/>
                </a:cxn>
              </a:cxnLst>
              <a:rect l="T15" t="T16" r="T17" b="T18"/>
              <a:pathLst>
                <a:path w="80" h="65">
                  <a:moveTo>
                    <a:pt x="0" y="7"/>
                  </a:moveTo>
                  <a:cubicBezTo>
                    <a:pt x="66" y="65"/>
                    <a:pt x="66" y="65"/>
                    <a:pt x="66" y="65"/>
                  </a:cubicBezTo>
                  <a:cubicBezTo>
                    <a:pt x="74" y="55"/>
                    <a:pt x="74" y="56"/>
                    <a:pt x="80" y="46"/>
                  </a:cubicBezTo>
                  <a:cubicBezTo>
                    <a:pt x="7" y="0"/>
                    <a:pt x="7" y="0"/>
                    <a:pt x="7" y="0"/>
                  </a:cubicBezTo>
                  <a:cubicBezTo>
                    <a:pt x="3" y="6"/>
                    <a:pt x="6" y="1"/>
                    <a:pt x="0" y="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Freeform 208"/>
            <p:cNvSpPr>
              <a:spLocks noChangeArrowheads="1"/>
            </p:cNvSpPr>
            <p:nvPr/>
          </p:nvSpPr>
          <p:spPr bwMode="auto">
            <a:xfrm>
              <a:off x="1258888" y="1096963"/>
              <a:ext cx="242888" cy="153988"/>
            </a:xfrm>
            <a:custGeom>
              <a:avLst/>
              <a:gdLst>
                <a:gd name="T0" fmla="*/ 0 w 87"/>
                <a:gd name="T1" fmla="*/ 27998 h 55"/>
                <a:gd name="T2" fmla="*/ 209386 w 87"/>
                <a:gd name="T3" fmla="*/ 153988 h 55"/>
                <a:gd name="T4" fmla="*/ 242888 w 87"/>
                <a:gd name="T5" fmla="*/ 92393 h 55"/>
                <a:gd name="T6" fmla="*/ 16751 w 87"/>
                <a:gd name="T7" fmla="*/ 0 h 55"/>
                <a:gd name="T8" fmla="*/ 0 w 87"/>
                <a:gd name="T9" fmla="*/ 27998 h 55"/>
                <a:gd name="T10" fmla="*/ 0 60000 65536"/>
                <a:gd name="T11" fmla="*/ 0 60000 65536"/>
                <a:gd name="T12" fmla="*/ 0 60000 65536"/>
                <a:gd name="T13" fmla="*/ 0 60000 65536"/>
                <a:gd name="T14" fmla="*/ 0 60000 65536"/>
                <a:gd name="T15" fmla="*/ 0 w 87"/>
                <a:gd name="T16" fmla="*/ 0 h 55"/>
                <a:gd name="T17" fmla="*/ 87 w 87"/>
                <a:gd name="T18" fmla="*/ 55 h 55"/>
              </a:gdLst>
              <a:ahLst/>
              <a:cxnLst>
                <a:cxn ang="T10">
                  <a:pos x="T0" y="T1"/>
                </a:cxn>
                <a:cxn ang="T11">
                  <a:pos x="T2" y="T3"/>
                </a:cxn>
                <a:cxn ang="T12">
                  <a:pos x="T4" y="T5"/>
                </a:cxn>
                <a:cxn ang="T13">
                  <a:pos x="T6" y="T7"/>
                </a:cxn>
                <a:cxn ang="T14">
                  <a:pos x="T8" y="T9"/>
                </a:cxn>
              </a:cxnLst>
              <a:rect l="T15" t="T16" r="T17" b="T18"/>
              <a:pathLst>
                <a:path w="87" h="55">
                  <a:moveTo>
                    <a:pt x="0" y="10"/>
                  </a:moveTo>
                  <a:cubicBezTo>
                    <a:pt x="75" y="55"/>
                    <a:pt x="75" y="55"/>
                    <a:pt x="75" y="55"/>
                  </a:cubicBezTo>
                  <a:cubicBezTo>
                    <a:pt x="80" y="47"/>
                    <a:pt x="83" y="42"/>
                    <a:pt x="87" y="33"/>
                  </a:cubicBezTo>
                  <a:cubicBezTo>
                    <a:pt x="6" y="0"/>
                    <a:pt x="6" y="0"/>
                    <a:pt x="6" y="0"/>
                  </a:cubicBezTo>
                  <a:cubicBezTo>
                    <a:pt x="4" y="5"/>
                    <a:pt x="3" y="5"/>
                    <a:pt x="0" y="1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Freeform 209"/>
            <p:cNvSpPr>
              <a:spLocks noChangeArrowheads="1"/>
            </p:cNvSpPr>
            <p:nvPr/>
          </p:nvSpPr>
          <p:spPr bwMode="auto">
            <a:xfrm>
              <a:off x="1287463" y="1052513"/>
              <a:ext cx="258763" cy="117475"/>
            </a:xfrm>
            <a:custGeom>
              <a:avLst/>
              <a:gdLst>
                <a:gd name="T0" fmla="*/ 0 w 93"/>
                <a:gd name="T1" fmla="*/ 25173 h 42"/>
                <a:gd name="T2" fmla="*/ 225374 w 93"/>
                <a:gd name="T3" fmla="*/ 117475 h 42"/>
                <a:gd name="T4" fmla="*/ 258763 w 93"/>
                <a:gd name="T5" fmla="*/ 36361 h 42"/>
                <a:gd name="T6" fmla="*/ 13912 w 93"/>
                <a:gd name="T7" fmla="*/ 0 h 42"/>
                <a:gd name="T8" fmla="*/ 0 w 93"/>
                <a:gd name="T9" fmla="*/ 25173 h 42"/>
                <a:gd name="T10" fmla="*/ 0 60000 65536"/>
                <a:gd name="T11" fmla="*/ 0 60000 65536"/>
                <a:gd name="T12" fmla="*/ 0 60000 65536"/>
                <a:gd name="T13" fmla="*/ 0 60000 65536"/>
                <a:gd name="T14" fmla="*/ 0 60000 65536"/>
                <a:gd name="T15" fmla="*/ 0 w 93"/>
                <a:gd name="T16" fmla="*/ 0 h 42"/>
                <a:gd name="T17" fmla="*/ 93 w 93"/>
                <a:gd name="T18" fmla="*/ 42 h 42"/>
              </a:gdLst>
              <a:ahLst/>
              <a:cxnLst>
                <a:cxn ang="T10">
                  <a:pos x="T0" y="T1"/>
                </a:cxn>
                <a:cxn ang="T11">
                  <a:pos x="T2" y="T3"/>
                </a:cxn>
                <a:cxn ang="T12">
                  <a:pos x="T4" y="T5"/>
                </a:cxn>
                <a:cxn ang="T13">
                  <a:pos x="T6" y="T7"/>
                </a:cxn>
                <a:cxn ang="T14">
                  <a:pos x="T8" y="T9"/>
                </a:cxn>
              </a:cxnLst>
              <a:rect l="T15" t="T16" r="T17" b="T18"/>
              <a:pathLst>
                <a:path w="93" h="42">
                  <a:moveTo>
                    <a:pt x="0" y="9"/>
                  </a:moveTo>
                  <a:cubicBezTo>
                    <a:pt x="81" y="42"/>
                    <a:pt x="81" y="42"/>
                    <a:pt x="81" y="42"/>
                  </a:cubicBezTo>
                  <a:cubicBezTo>
                    <a:pt x="88" y="30"/>
                    <a:pt x="89" y="27"/>
                    <a:pt x="93" y="13"/>
                  </a:cubicBezTo>
                  <a:cubicBezTo>
                    <a:pt x="5" y="0"/>
                    <a:pt x="5" y="0"/>
                    <a:pt x="5" y="0"/>
                  </a:cubicBezTo>
                  <a:cubicBezTo>
                    <a:pt x="3" y="7"/>
                    <a:pt x="4" y="3"/>
                    <a:pt x="0" y="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Freeform 210"/>
            <p:cNvSpPr>
              <a:spLocks noChangeArrowheads="1"/>
            </p:cNvSpPr>
            <p:nvPr/>
          </p:nvSpPr>
          <p:spPr bwMode="auto">
            <a:xfrm>
              <a:off x="0" y="0"/>
              <a:ext cx="1604963" cy="1071563"/>
            </a:xfrm>
            <a:custGeom>
              <a:avLst/>
              <a:gdLst>
                <a:gd name="T0" fmla="*/ 809460 w 575"/>
                <a:gd name="T1" fmla="*/ 5581 h 384"/>
                <a:gd name="T2" fmla="*/ 809460 w 575"/>
                <a:gd name="T3" fmla="*/ 5581 h 384"/>
                <a:gd name="T4" fmla="*/ 809460 w 575"/>
                <a:gd name="T5" fmla="*/ 5581 h 384"/>
                <a:gd name="T6" fmla="*/ 809460 w 575"/>
                <a:gd name="T7" fmla="*/ 5581 h 384"/>
                <a:gd name="T8" fmla="*/ 809460 w 575"/>
                <a:gd name="T9" fmla="*/ 5581 h 384"/>
                <a:gd name="T10" fmla="*/ 0 w 575"/>
                <a:gd name="T11" fmla="*/ 795301 h 384"/>
                <a:gd name="T12" fmla="*/ 36286 w 575"/>
                <a:gd name="T13" fmla="*/ 1049239 h 384"/>
                <a:gd name="T14" fmla="*/ 284706 w 575"/>
                <a:gd name="T15" fmla="*/ 1018543 h 384"/>
                <a:gd name="T16" fmla="*/ 242838 w 575"/>
                <a:gd name="T17" fmla="*/ 798091 h 384"/>
                <a:gd name="T18" fmla="*/ 806668 w 575"/>
                <a:gd name="T19" fmla="*/ 248357 h 384"/>
                <a:gd name="T20" fmla="*/ 1356543 w 575"/>
                <a:gd name="T21" fmla="*/ 812044 h 384"/>
                <a:gd name="T22" fmla="*/ 1309092 w 575"/>
                <a:gd name="T23" fmla="*/ 1032496 h 384"/>
                <a:gd name="T24" fmla="*/ 1554721 w 575"/>
                <a:gd name="T25" fmla="*/ 1071563 h 384"/>
                <a:gd name="T26" fmla="*/ 1599381 w 575"/>
                <a:gd name="T27" fmla="*/ 817625 h 384"/>
                <a:gd name="T28" fmla="*/ 809460 w 575"/>
                <a:gd name="T29" fmla="*/ 5581 h 3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5"/>
                <a:gd name="T46" fmla="*/ 0 h 384"/>
                <a:gd name="T47" fmla="*/ 575 w 575"/>
                <a:gd name="T48" fmla="*/ 384 h 3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5" h="384">
                  <a:moveTo>
                    <a:pt x="290" y="2"/>
                  </a:moveTo>
                  <a:cubicBezTo>
                    <a:pt x="290" y="2"/>
                    <a:pt x="290" y="2"/>
                    <a:pt x="290" y="2"/>
                  </a:cubicBezTo>
                  <a:cubicBezTo>
                    <a:pt x="290" y="2"/>
                    <a:pt x="290" y="2"/>
                    <a:pt x="290" y="2"/>
                  </a:cubicBezTo>
                  <a:cubicBezTo>
                    <a:pt x="290" y="2"/>
                    <a:pt x="290" y="2"/>
                    <a:pt x="290" y="2"/>
                  </a:cubicBezTo>
                  <a:cubicBezTo>
                    <a:pt x="290" y="2"/>
                    <a:pt x="290" y="2"/>
                    <a:pt x="290" y="2"/>
                  </a:cubicBezTo>
                  <a:cubicBezTo>
                    <a:pt x="132" y="0"/>
                    <a:pt x="1" y="127"/>
                    <a:pt x="0" y="285"/>
                  </a:cubicBezTo>
                  <a:cubicBezTo>
                    <a:pt x="0" y="317"/>
                    <a:pt x="4" y="348"/>
                    <a:pt x="13" y="376"/>
                  </a:cubicBezTo>
                  <a:cubicBezTo>
                    <a:pt x="102" y="365"/>
                    <a:pt x="102" y="365"/>
                    <a:pt x="102" y="365"/>
                  </a:cubicBezTo>
                  <a:cubicBezTo>
                    <a:pt x="91" y="342"/>
                    <a:pt x="86" y="314"/>
                    <a:pt x="87" y="286"/>
                  </a:cubicBezTo>
                  <a:cubicBezTo>
                    <a:pt x="88" y="176"/>
                    <a:pt x="179" y="87"/>
                    <a:pt x="289" y="89"/>
                  </a:cubicBezTo>
                  <a:cubicBezTo>
                    <a:pt x="399" y="90"/>
                    <a:pt x="488" y="181"/>
                    <a:pt x="486" y="291"/>
                  </a:cubicBezTo>
                  <a:cubicBezTo>
                    <a:pt x="486" y="319"/>
                    <a:pt x="480" y="346"/>
                    <a:pt x="469" y="370"/>
                  </a:cubicBezTo>
                  <a:cubicBezTo>
                    <a:pt x="557" y="384"/>
                    <a:pt x="557" y="384"/>
                    <a:pt x="557" y="384"/>
                  </a:cubicBezTo>
                  <a:cubicBezTo>
                    <a:pt x="568" y="355"/>
                    <a:pt x="573" y="324"/>
                    <a:pt x="573" y="293"/>
                  </a:cubicBezTo>
                  <a:cubicBezTo>
                    <a:pt x="575" y="134"/>
                    <a:pt x="448" y="4"/>
                    <a:pt x="290" y="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3" name="组合 6"/>
          <p:cNvGrpSpPr/>
          <p:nvPr/>
        </p:nvGrpSpPr>
        <p:grpSpPr bwMode="auto">
          <a:xfrm>
            <a:off x="3702047" y="1235431"/>
            <a:ext cx="2145903" cy="2256889"/>
            <a:chOff x="0" y="0"/>
            <a:chExt cx="1609725" cy="1692275"/>
          </a:xfrm>
          <a:gradFill>
            <a:gsLst>
              <a:gs pos="0">
                <a:srgbClr val="97BBD9"/>
              </a:gs>
              <a:gs pos="100000">
                <a:srgbClr val="0152A6"/>
              </a:gs>
            </a:gsLst>
            <a:lin ang="13500000" scaled="1"/>
          </a:gradFill>
        </p:grpSpPr>
        <p:sp>
          <p:nvSpPr>
            <p:cNvPr id="17" name="Freeform 214"/>
            <p:cNvSpPr>
              <a:spLocks noChangeArrowheads="1"/>
            </p:cNvSpPr>
            <p:nvPr/>
          </p:nvSpPr>
          <p:spPr bwMode="auto">
            <a:xfrm>
              <a:off x="25400" y="452438"/>
              <a:ext cx="228600" cy="153988"/>
            </a:xfrm>
            <a:custGeom>
              <a:avLst/>
              <a:gdLst>
                <a:gd name="T0" fmla="*/ 228600 w 82"/>
                <a:gd name="T1" fmla="*/ 134390 h 55"/>
                <a:gd name="T2" fmla="*/ 25090 w 82"/>
                <a:gd name="T3" fmla="*/ 0 h 55"/>
                <a:gd name="T4" fmla="*/ 0 w 82"/>
                <a:gd name="T5" fmla="*/ 39197 h 55"/>
                <a:gd name="T6" fmla="*/ 214661 w 82"/>
                <a:gd name="T7" fmla="*/ 153988 h 55"/>
                <a:gd name="T8" fmla="*/ 228600 w 82"/>
                <a:gd name="T9" fmla="*/ 134390 h 55"/>
                <a:gd name="T10" fmla="*/ 0 60000 65536"/>
                <a:gd name="T11" fmla="*/ 0 60000 65536"/>
                <a:gd name="T12" fmla="*/ 0 60000 65536"/>
                <a:gd name="T13" fmla="*/ 0 60000 65536"/>
                <a:gd name="T14" fmla="*/ 0 60000 65536"/>
                <a:gd name="T15" fmla="*/ 0 w 82"/>
                <a:gd name="T16" fmla="*/ 0 h 55"/>
                <a:gd name="T17" fmla="*/ 82 w 82"/>
                <a:gd name="T18" fmla="*/ 55 h 55"/>
              </a:gdLst>
              <a:ahLst/>
              <a:cxnLst>
                <a:cxn ang="T10">
                  <a:pos x="T0" y="T1"/>
                </a:cxn>
                <a:cxn ang="T11">
                  <a:pos x="T2" y="T3"/>
                </a:cxn>
                <a:cxn ang="T12">
                  <a:pos x="T4" y="T5"/>
                </a:cxn>
                <a:cxn ang="T13">
                  <a:pos x="T6" y="T7"/>
                </a:cxn>
                <a:cxn ang="T14">
                  <a:pos x="T8" y="T9"/>
                </a:cxn>
              </a:cxnLst>
              <a:rect l="T15" t="T16" r="T17" b="T18"/>
              <a:pathLst>
                <a:path w="82" h="55">
                  <a:moveTo>
                    <a:pt x="82" y="48"/>
                  </a:moveTo>
                  <a:cubicBezTo>
                    <a:pt x="9" y="0"/>
                    <a:pt x="9" y="0"/>
                    <a:pt x="9" y="0"/>
                  </a:cubicBezTo>
                  <a:cubicBezTo>
                    <a:pt x="5" y="6"/>
                    <a:pt x="5" y="8"/>
                    <a:pt x="0" y="14"/>
                  </a:cubicBezTo>
                  <a:cubicBezTo>
                    <a:pt x="77" y="55"/>
                    <a:pt x="77" y="55"/>
                    <a:pt x="77" y="55"/>
                  </a:cubicBezTo>
                  <a:cubicBezTo>
                    <a:pt x="80" y="51"/>
                    <a:pt x="79" y="52"/>
                    <a:pt x="82" y="48"/>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Freeform 215"/>
            <p:cNvSpPr>
              <a:spLocks noChangeArrowheads="1"/>
            </p:cNvSpPr>
            <p:nvPr/>
          </p:nvSpPr>
          <p:spPr bwMode="auto">
            <a:xfrm>
              <a:off x="0" y="506413"/>
              <a:ext cx="228600" cy="133350"/>
            </a:xfrm>
            <a:custGeom>
              <a:avLst/>
              <a:gdLst>
                <a:gd name="T0" fmla="*/ 228600 w 82"/>
                <a:gd name="T1" fmla="*/ 119459 h 48"/>
                <a:gd name="T2" fmla="*/ 16727 w 82"/>
                <a:gd name="T3" fmla="*/ 0 h 48"/>
                <a:gd name="T4" fmla="*/ 0 w 82"/>
                <a:gd name="T5" fmla="*/ 33338 h 48"/>
                <a:gd name="T6" fmla="*/ 223024 w 82"/>
                <a:gd name="T7" fmla="*/ 133350 h 48"/>
                <a:gd name="T8" fmla="*/ 228600 w 82"/>
                <a:gd name="T9" fmla="*/ 119459 h 48"/>
                <a:gd name="T10" fmla="*/ 0 60000 65536"/>
                <a:gd name="T11" fmla="*/ 0 60000 65536"/>
                <a:gd name="T12" fmla="*/ 0 60000 65536"/>
                <a:gd name="T13" fmla="*/ 0 60000 65536"/>
                <a:gd name="T14" fmla="*/ 0 60000 65536"/>
                <a:gd name="T15" fmla="*/ 0 w 82"/>
                <a:gd name="T16" fmla="*/ 0 h 48"/>
                <a:gd name="T17" fmla="*/ 82 w 82"/>
                <a:gd name="T18" fmla="*/ 48 h 48"/>
              </a:gdLst>
              <a:ahLst/>
              <a:cxnLst>
                <a:cxn ang="T10">
                  <a:pos x="T0" y="T1"/>
                </a:cxn>
                <a:cxn ang="T11">
                  <a:pos x="T2" y="T3"/>
                </a:cxn>
                <a:cxn ang="T12">
                  <a:pos x="T4" y="T5"/>
                </a:cxn>
                <a:cxn ang="T13">
                  <a:pos x="T6" y="T7"/>
                </a:cxn>
                <a:cxn ang="T14">
                  <a:pos x="T8" y="T9"/>
                </a:cxn>
              </a:cxnLst>
              <a:rect l="T15" t="T16" r="T17" b="T18"/>
              <a:pathLst>
                <a:path w="82" h="48">
                  <a:moveTo>
                    <a:pt x="82" y="43"/>
                  </a:moveTo>
                  <a:cubicBezTo>
                    <a:pt x="6" y="0"/>
                    <a:pt x="6" y="0"/>
                    <a:pt x="6" y="0"/>
                  </a:cubicBezTo>
                  <a:cubicBezTo>
                    <a:pt x="3" y="7"/>
                    <a:pt x="3" y="6"/>
                    <a:pt x="0" y="12"/>
                  </a:cubicBezTo>
                  <a:cubicBezTo>
                    <a:pt x="80" y="48"/>
                    <a:pt x="80" y="48"/>
                    <a:pt x="80" y="48"/>
                  </a:cubicBezTo>
                  <a:cubicBezTo>
                    <a:pt x="81" y="44"/>
                    <a:pt x="80" y="46"/>
                    <a:pt x="82" y="4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Freeform 216"/>
            <p:cNvSpPr>
              <a:spLocks noChangeArrowheads="1"/>
            </p:cNvSpPr>
            <p:nvPr/>
          </p:nvSpPr>
          <p:spPr bwMode="auto">
            <a:xfrm>
              <a:off x="66675" y="374651"/>
              <a:ext cx="217488" cy="187325"/>
            </a:xfrm>
            <a:custGeom>
              <a:avLst/>
              <a:gdLst>
                <a:gd name="T0" fmla="*/ 217488 w 78"/>
                <a:gd name="T1" fmla="*/ 167754 h 67"/>
                <a:gd name="T2" fmla="*/ 41825 w 78"/>
                <a:gd name="T3" fmla="*/ 0 h 67"/>
                <a:gd name="T4" fmla="*/ 0 w 78"/>
                <a:gd name="T5" fmla="*/ 53122 h 67"/>
                <a:gd name="T6" fmla="*/ 200758 w 78"/>
                <a:gd name="T7" fmla="*/ 187325 h 67"/>
                <a:gd name="T8" fmla="*/ 217488 w 78"/>
                <a:gd name="T9" fmla="*/ 167754 h 67"/>
                <a:gd name="T10" fmla="*/ 0 60000 65536"/>
                <a:gd name="T11" fmla="*/ 0 60000 65536"/>
                <a:gd name="T12" fmla="*/ 0 60000 65536"/>
                <a:gd name="T13" fmla="*/ 0 60000 65536"/>
                <a:gd name="T14" fmla="*/ 0 60000 65536"/>
                <a:gd name="T15" fmla="*/ 0 w 78"/>
                <a:gd name="T16" fmla="*/ 0 h 67"/>
                <a:gd name="T17" fmla="*/ 78 w 78"/>
                <a:gd name="T18" fmla="*/ 67 h 67"/>
              </a:gdLst>
              <a:ahLst/>
              <a:cxnLst>
                <a:cxn ang="T10">
                  <a:pos x="T0" y="T1"/>
                </a:cxn>
                <a:cxn ang="T11">
                  <a:pos x="T2" y="T3"/>
                </a:cxn>
                <a:cxn ang="T12">
                  <a:pos x="T4" y="T5"/>
                </a:cxn>
                <a:cxn ang="T13">
                  <a:pos x="T6" y="T7"/>
                </a:cxn>
                <a:cxn ang="T14">
                  <a:pos x="T8" y="T9"/>
                </a:cxn>
              </a:cxnLst>
              <a:rect l="T15" t="T16" r="T17" b="T18"/>
              <a:pathLst>
                <a:path w="78" h="67">
                  <a:moveTo>
                    <a:pt x="78" y="60"/>
                  </a:moveTo>
                  <a:cubicBezTo>
                    <a:pt x="15" y="0"/>
                    <a:pt x="15" y="0"/>
                    <a:pt x="15" y="0"/>
                  </a:cubicBezTo>
                  <a:cubicBezTo>
                    <a:pt x="7" y="9"/>
                    <a:pt x="7" y="9"/>
                    <a:pt x="0" y="19"/>
                  </a:cubicBezTo>
                  <a:cubicBezTo>
                    <a:pt x="72" y="67"/>
                    <a:pt x="72" y="67"/>
                    <a:pt x="72" y="67"/>
                  </a:cubicBezTo>
                  <a:cubicBezTo>
                    <a:pt x="77" y="62"/>
                    <a:pt x="73" y="66"/>
                    <a:pt x="78" y="6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Freeform 217"/>
            <p:cNvSpPr>
              <a:spLocks noChangeArrowheads="1"/>
            </p:cNvSpPr>
            <p:nvPr/>
          </p:nvSpPr>
          <p:spPr bwMode="auto">
            <a:xfrm>
              <a:off x="125413" y="304801"/>
              <a:ext cx="195263" cy="220663"/>
            </a:xfrm>
            <a:custGeom>
              <a:avLst/>
              <a:gdLst>
                <a:gd name="T0" fmla="*/ 195263 w 70"/>
                <a:gd name="T1" fmla="*/ 195524 h 79"/>
                <a:gd name="T2" fmla="*/ 50210 w 70"/>
                <a:gd name="T3" fmla="*/ 0 h 79"/>
                <a:gd name="T4" fmla="*/ 0 w 70"/>
                <a:gd name="T5" fmla="*/ 50278 h 79"/>
                <a:gd name="T6" fmla="*/ 172947 w 70"/>
                <a:gd name="T7" fmla="*/ 220663 h 79"/>
                <a:gd name="T8" fmla="*/ 195263 w 70"/>
                <a:gd name="T9" fmla="*/ 195524 h 79"/>
                <a:gd name="T10" fmla="*/ 0 60000 65536"/>
                <a:gd name="T11" fmla="*/ 0 60000 65536"/>
                <a:gd name="T12" fmla="*/ 0 60000 65536"/>
                <a:gd name="T13" fmla="*/ 0 60000 65536"/>
                <a:gd name="T14" fmla="*/ 0 60000 65536"/>
                <a:gd name="T15" fmla="*/ 0 w 70"/>
                <a:gd name="T16" fmla="*/ 0 h 79"/>
                <a:gd name="T17" fmla="*/ 70 w 70"/>
                <a:gd name="T18" fmla="*/ 79 h 79"/>
              </a:gdLst>
              <a:ahLst/>
              <a:cxnLst>
                <a:cxn ang="T10">
                  <a:pos x="T0" y="T1"/>
                </a:cxn>
                <a:cxn ang="T11">
                  <a:pos x="T2" y="T3"/>
                </a:cxn>
                <a:cxn ang="T12">
                  <a:pos x="T4" y="T5"/>
                </a:cxn>
                <a:cxn ang="T13">
                  <a:pos x="T6" y="T7"/>
                </a:cxn>
                <a:cxn ang="T14">
                  <a:pos x="T8" y="T9"/>
                </a:cxn>
              </a:cxnLst>
              <a:rect l="T15" t="T16" r="T17" b="T18"/>
              <a:pathLst>
                <a:path w="70" h="79">
                  <a:moveTo>
                    <a:pt x="70" y="70"/>
                  </a:moveTo>
                  <a:cubicBezTo>
                    <a:pt x="18" y="0"/>
                    <a:pt x="18" y="0"/>
                    <a:pt x="18" y="0"/>
                  </a:cubicBezTo>
                  <a:cubicBezTo>
                    <a:pt x="11" y="6"/>
                    <a:pt x="6" y="10"/>
                    <a:pt x="0" y="18"/>
                  </a:cubicBezTo>
                  <a:cubicBezTo>
                    <a:pt x="62" y="79"/>
                    <a:pt x="62" y="79"/>
                    <a:pt x="62" y="79"/>
                  </a:cubicBezTo>
                  <a:cubicBezTo>
                    <a:pt x="66" y="74"/>
                    <a:pt x="66" y="74"/>
                    <a:pt x="70" y="7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Freeform 218"/>
            <p:cNvSpPr>
              <a:spLocks noChangeArrowheads="1"/>
            </p:cNvSpPr>
            <p:nvPr/>
          </p:nvSpPr>
          <p:spPr bwMode="auto">
            <a:xfrm>
              <a:off x="188913" y="234951"/>
              <a:ext cx="168275" cy="249238"/>
            </a:xfrm>
            <a:custGeom>
              <a:avLst/>
              <a:gdLst>
                <a:gd name="T0" fmla="*/ 168275 w 60"/>
                <a:gd name="T1" fmla="*/ 229635 h 89"/>
                <a:gd name="T2" fmla="*/ 70115 w 60"/>
                <a:gd name="T3" fmla="*/ 0 h 89"/>
                <a:gd name="T4" fmla="*/ 0 w 60"/>
                <a:gd name="T5" fmla="*/ 53208 h 89"/>
                <a:gd name="T6" fmla="*/ 145838 w 60"/>
                <a:gd name="T7" fmla="*/ 249238 h 89"/>
                <a:gd name="T8" fmla="*/ 168275 w 60"/>
                <a:gd name="T9" fmla="*/ 229635 h 89"/>
                <a:gd name="T10" fmla="*/ 0 60000 65536"/>
                <a:gd name="T11" fmla="*/ 0 60000 65536"/>
                <a:gd name="T12" fmla="*/ 0 60000 65536"/>
                <a:gd name="T13" fmla="*/ 0 60000 65536"/>
                <a:gd name="T14" fmla="*/ 0 60000 65536"/>
                <a:gd name="T15" fmla="*/ 0 w 60"/>
                <a:gd name="T16" fmla="*/ 0 h 89"/>
                <a:gd name="T17" fmla="*/ 60 w 60"/>
                <a:gd name="T18" fmla="*/ 89 h 89"/>
              </a:gdLst>
              <a:ahLst/>
              <a:cxnLst>
                <a:cxn ang="T10">
                  <a:pos x="T0" y="T1"/>
                </a:cxn>
                <a:cxn ang="T11">
                  <a:pos x="T2" y="T3"/>
                </a:cxn>
                <a:cxn ang="T12">
                  <a:pos x="T4" y="T5"/>
                </a:cxn>
                <a:cxn ang="T13">
                  <a:pos x="T6" y="T7"/>
                </a:cxn>
                <a:cxn ang="T14">
                  <a:pos x="T8" y="T9"/>
                </a:cxn>
              </a:cxnLst>
              <a:rect l="T15" t="T16" r="T17" b="T18"/>
              <a:pathLst>
                <a:path w="60" h="89">
                  <a:moveTo>
                    <a:pt x="60" y="82"/>
                  </a:moveTo>
                  <a:cubicBezTo>
                    <a:pt x="25" y="0"/>
                    <a:pt x="25" y="0"/>
                    <a:pt x="25" y="0"/>
                  </a:cubicBezTo>
                  <a:cubicBezTo>
                    <a:pt x="13" y="8"/>
                    <a:pt x="10" y="10"/>
                    <a:pt x="0" y="19"/>
                  </a:cubicBezTo>
                  <a:cubicBezTo>
                    <a:pt x="52" y="89"/>
                    <a:pt x="52" y="89"/>
                    <a:pt x="52" y="89"/>
                  </a:cubicBezTo>
                  <a:cubicBezTo>
                    <a:pt x="58" y="84"/>
                    <a:pt x="55" y="87"/>
                    <a:pt x="60" y="8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Freeform 219"/>
            <p:cNvSpPr>
              <a:spLocks noChangeArrowheads="1"/>
            </p:cNvSpPr>
            <p:nvPr/>
          </p:nvSpPr>
          <p:spPr bwMode="auto">
            <a:xfrm>
              <a:off x="320675" y="1373188"/>
              <a:ext cx="147638" cy="230188"/>
            </a:xfrm>
            <a:custGeom>
              <a:avLst/>
              <a:gdLst>
                <a:gd name="T0" fmla="*/ 130924 w 53"/>
                <a:gd name="T1" fmla="*/ 0 h 82"/>
                <a:gd name="T2" fmla="*/ 0 w 53"/>
                <a:gd name="T3" fmla="*/ 207731 h 82"/>
                <a:gd name="T4" fmla="*/ 38999 w 53"/>
                <a:gd name="T5" fmla="*/ 230188 h 82"/>
                <a:gd name="T6" fmla="*/ 147638 w 53"/>
                <a:gd name="T7" fmla="*/ 11229 h 82"/>
                <a:gd name="T8" fmla="*/ 130924 w 53"/>
                <a:gd name="T9" fmla="*/ 0 h 82"/>
                <a:gd name="T10" fmla="*/ 0 60000 65536"/>
                <a:gd name="T11" fmla="*/ 0 60000 65536"/>
                <a:gd name="T12" fmla="*/ 0 60000 65536"/>
                <a:gd name="T13" fmla="*/ 0 60000 65536"/>
                <a:gd name="T14" fmla="*/ 0 60000 65536"/>
                <a:gd name="T15" fmla="*/ 0 w 53"/>
                <a:gd name="T16" fmla="*/ 0 h 82"/>
                <a:gd name="T17" fmla="*/ 53 w 53"/>
                <a:gd name="T18" fmla="*/ 82 h 82"/>
              </a:gdLst>
              <a:ahLst/>
              <a:cxnLst>
                <a:cxn ang="T10">
                  <a:pos x="T0" y="T1"/>
                </a:cxn>
                <a:cxn ang="T11">
                  <a:pos x="T2" y="T3"/>
                </a:cxn>
                <a:cxn ang="T12">
                  <a:pos x="T4" y="T5"/>
                </a:cxn>
                <a:cxn ang="T13">
                  <a:pos x="T6" y="T7"/>
                </a:cxn>
                <a:cxn ang="T14">
                  <a:pos x="T8" y="T9"/>
                </a:cxn>
              </a:cxnLst>
              <a:rect l="T15" t="T16" r="T17" b="T18"/>
              <a:pathLst>
                <a:path w="53" h="82">
                  <a:moveTo>
                    <a:pt x="47" y="0"/>
                  </a:moveTo>
                  <a:cubicBezTo>
                    <a:pt x="0" y="74"/>
                    <a:pt x="0" y="74"/>
                    <a:pt x="0" y="74"/>
                  </a:cubicBezTo>
                  <a:cubicBezTo>
                    <a:pt x="7" y="78"/>
                    <a:pt x="8" y="79"/>
                    <a:pt x="14" y="82"/>
                  </a:cubicBezTo>
                  <a:cubicBezTo>
                    <a:pt x="53" y="4"/>
                    <a:pt x="53" y="4"/>
                    <a:pt x="53" y="4"/>
                  </a:cubicBezTo>
                  <a:cubicBezTo>
                    <a:pt x="49" y="2"/>
                    <a:pt x="50" y="3"/>
                    <a:pt x="47"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Freeform 220"/>
            <p:cNvSpPr>
              <a:spLocks noChangeArrowheads="1"/>
            </p:cNvSpPr>
            <p:nvPr/>
          </p:nvSpPr>
          <p:spPr bwMode="auto">
            <a:xfrm>
              <a:off x="273050" y="1357313"/>
              <a:ext cx="157163" cy="214313"/>
            </a:xfrm>
            <a:custGeom>
              <a:avLst/>
              <a:gdLst>
                <a:gd name="T0" fmla="*/ 143131 w 56"/>
                <a:gd name="T1" fmla="*/ 0 h 77"/>
                <a:gd name="T2" fmla="*/ 0 w 56"/>
                <a:gd name="T3" fmla="*/ 194830 h 77"/>
                <a:gd name="T4" fmla="*/ 30871 w 56"/>
                <a:gd name="T5" fmla="*/ 214313 h 77"/>
                <a:gd name="T6" fmla="*/ 157163 w 56"/>
                <a:gd name="T7" fmla="*/ 8350 h 77"/>
                <a:gd name="T8" fmla="*/ 143131 w 56"/>
                <a:gd name="T9" fmla="*/ 0 h 77"/>
                <a:gd name="T10" fmla="*/ 0 60000 65536"/>
                <a:gd name="T11" fmla="*/ 0 60000 65536"/>
                <a:gd name="T12" fmla="*/ 0 60000 65536"/>
                <a:gd name="T13" fmla="*/ 0 60000 65536"/>
                <a:gd name="T14" fmla="*/ 0 60000 65536"/>
                <a:gd name="T15" fmla="*/ 0 w 56"/>
                <a:gd name="T16" fmla="*/ 0 h 77"/>
                <a:gd name="T17" fmla="*/ 56 w 56"/>
                <a:gd name="T18" fmla="*/ 77 h 77"/>
              </a:gdLst>
              <a:ahLst/>
              <a:cxnLst>
                <a:cxn ang="T10">
                  <a:pos x="T0" y="T1"/>
                </a:cxn>
                <a:cxn ang="T11">
                  <a:pos x="T2" y="T3"/>
                </a:cxn>
                <a:cxn ang="T12">
                  <a:pos x="T4" y="T5"/>
                </a:cxn>
                <a:cxn ang="T13">
                  <a:pos x="T6" y="T7"/>
                </a:cxn>
                <a:cxn ang="T14">
                  <a:pos x="T8" y="T9"/>
                </a:cxn>
              </a:cxnLst>
              <a:rect l="T15" t="T16" r="T17" b="T18"/>
              <a:pathLst>
                <a:path w="56" h="77">
                  <a:moveTo>
                    <a:pt x="51" y="0"/>
                  </a:moveTo>
                  <a:cubicBezTo>
                    <a:pt x="0" y="70"/>
                    <a:pt x="0" y="70"/>
                    <a:pt x="0" y="70"/>
                  </a:cubicBezTo>
                  <a:cubicBezTo>
                    <a:pt x="6" y="74"/>
                    <a:pt x="6" y="74"/>
                    <a:pt x="11" y="77"/>
                  </a:cubicBezTo>
                  <a:cubicBezTo>
                    <a:pt x="56" y="3"/>
                    <a:pt x="56" y="3"/>
                    <a:pt x="56" y="3"/>
                  </a:cubicBezTo>
                  <a:cubicBezTo>
                    <a:pt x="53" y="0"/>
                    <a:pt x="54" y="2"/>
                    <a:pt x="51"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Freeform 221"/>
            <p:cNvSpPr>
              <a:spLocks noChangeArrowheads="1"/>
            </p:cNvSpPr>
            <p:nvPr/>
          </p:nvSpPr>
          <p:spPr bwMode="auto">
            <a:xfrm>
              <a:off x="387350" y="1395413"/>
              <a:ext cx="131763" cy="246063"/>
            </a:xfrm>
            <a:custGeom>
              <a:avLst/>
              <a:gdLst>
                <a:gd name="T0" fmla="*/ 106532 w 47"/>
                <a:gd name="T1" fmla="*/ 0 h 88"/>
                <a:gd name="T2" fmla="*/ 0 w 47"/>
                <a:gd name="T3" fmla="*/ 220897 h 88"/>
                <a:gd name="T4" fmla="*/ 64480 w 47"/>
                <a:gd name="T5" fmla="*/ 246063 h 88"/>
                <a:gd name="T6" fmla="*/ 131763 w 47"/>
                <a:gd name="T7" fmla="*/ 11185 h 88"/>
                <a:gd name="T8" fmla="*/ 106532 w 47"/>
                <a:gd name="T9" fmla="*/ 0 h 88"/>
                <a:gd name="T10" fmla="*/ 0 60000 65536"/>
                <a:gd name="T11" fmla="*/ 0 60000 65536"/>
                <a:gd name="T12" fmla="*/ 0 60000 65536"/>
                <a:gd name="T13" fmla="*/ 0 60000 65536"/>
                <a:gd name="T14" fmla="*/ 0 60000 65536"/>
                <a:gd name="T15" fmla="*/ 0 w 47"/>
                <a:gd name="T16" fmla="*/ 0 h 88"/>
                <a:gd name="T17" fmla="*/ 47 w 47"/>
                <a:gd name="T18" fmla="*/ 88 h 88"/>
              </a:gdLst>
              <a:ahLst/>
              <a:cxnLst>
                <a:cxn ang="T10">
                  <a:pos x="T0" y="T1"/>
                </a:cxn>
                <a:cxn ang="T11">
                  <a:pos x="T2" y="T3"/>
                </a:cxn>
                <a:cxn ang="T12">
                  <a:pos x="T4" y="T5"/>
                </a:cxn>
                <a:cxn ang="T13">
                  <a:pos x="T6" y="T7"/>
                </a:cxn>
                <a:cxn ang="T14">
                  <a:pos x="T8" y="T9"/>
                </a:cxn>
              </a:cxnLst>
              <a:rect l="T15" t="T16" r="T17" b="T18"/>
              <a:pathLst>
                <a:path w="47" h="88">
                  <a:moveTo>
                    <a:pt x="38" y="0"/>
                  </a:moveTo>
                  <a:cubicBezTo>
                    <a:pt x="0" y="79"/>
                    <a:pt x="0" y="79"/>
                    <a:pt x="0" y="79"/>
                  </a:cubicBezTo>
                  <a:cubicBezTo>
                    <a:pt x="12" y="84"/>
                    <a:pt x="11" y="84"/>
                    <a:pt x="23" y="88"/>
                  </a:cubicBezTo>
                  <a:cubicBezTo>
                    <a:pt x="47" y="4"/>
                    <a:pt x="47" y="4"/>
                    <a:pt x="47" y="4"/>
                  </a:cubicBezTo>
                  <a:cubicBezTo>
                    <a:pt x="40" y="2"/>
                    <a:pt x="45" y="3"/>
                    <a:pt x="38"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Freeform 222"/>
            <p:cNvSpPr>
              <a:spLocks noChangeArrowheads="1"/>
            </p:cNvSpPr>
            <p:nvPr/>
          </p:nvSpPr>
          <p:spPr bwMode="auto">
            <a:xfrm>
              <a:off x="474663" y="1416051"/>
              <a:ext cx="96838" cy="254000"/>
            </a:xfrm>
            <a:custGeom>
              <a:avLst/>
              <a:gdLst>
                <a:gd name="T0" fmla="*/ 66403 w 35"/>
                <a:gd name="T1" fmla="*/ 0 h 91"/>
                <a:gd name="T2" fmla="*/ 0 w 35"/>
                <a:gd name="T3" fmla="*/ 237253 h 91"/>
                <a:gd name="T4" fmla="*/ 69170 w 35"/>
                <a:gd name="T5" fmla="*/ 254000 h 91"/>
                <a:gd name="T6" fmla="*/ 96838 w 35"/>
                <a:gd name="T7" fmla="*/ 11165 h 91"/>
                <a:gd name="T8" fmla="*/ 66403 w 35"/>
                <a:gd name="T9" fmla="*/ 0 h 91"/>
                <a:gd name="T10" fmla="*/ 0 60000 65536"/>
                <a:gd name="T11" fmla="*/ 0 60000 65536"/>
                <a:gd name="T12" fmla="*/ 0 60000 65536"/>
                <a:gd name="T13" fmla="*/ 0 60000 65536"/>
                <a:gd name="T14" fmla="*/ 0 60000 65536"/>
                <a:gd name="T15" fmla="*/ 0 w 35"/>
                <a:gd name="T16" fmla="*/ 0 h 91"/>
                <a:gd name="T17" fmla="*/ 35 w 35"/>
                <a:gd name="T18" fmla="*/ 91 h 91"/>
              </a:gdLst>
              <a:ahLst/>
              <a:cxnLst>
                <a:cxn ang="T10">
                  <a:pos x="T0" y="T1"/>
                </a:cxn>
                <a:cxn ang="T11">
                  <a:pos x="T2" y="T3"/>
                </a:cxn>
                <a:cxn ang="T12">
                  <a:pos x="T4" y="T5"/>
                </a:cxn>
                <a:cxn ang="T13">
                  <a:pos x="T6" y="T7"/>
                </a:cxn>
                <a:cxn ang="T14">
                  <a:pos x="T8" y="T9"/>
                </a:cxn>
              </a:cxnLst>
              <a:rect l="T15" t="T16" r="T17" b="T18"/>
              <a:pathLst>
                <a:path w="35" h="91">
                  <a:moveTo>
                    <a:pt x="24" y="0"/>
                  </a:moveTo>
                  <a:cubicBezTo>
                    <a:pt x="0" y="85"/>
                    <a:pt x="0" y="85"/>
                    <a:pt x="0" y="85"/>
                  </a:cubicBezTo>
                  <a:cubicBezTo>
                    <a:pt x="10" y="87"/>
                    <a:pt x="15" y="89"/>
                    <a:pt x="25" y="91"/>
                  </a:cubicBezTo>
                  <a:cubicBezTo>
                    <a:pt x="35" y="4"/>
                    <a:pt x="35" y="4"/>
                    <a:pt x="35" y="4"/>
                  </a:cubicBezTo>
                  <a:cubicBezTo>
                    <a:pt x="29" y="3"/>
                    <a:pt x="29" y="2"/>
                    <a:pt x="24"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6" name="Freeform 223"/>
            <p:cNvSpPr>
              <a:spLocks noChangeArrowheads="1"/>
            </p:cNvSpPr>
            <p:nvPr/>
          </p:nvSpPr>
          <p:spPr bwMode="auto">
            <a:xfrm>
              <a:off x="566738" y="1431926"/>
              <a:ext cx="85725" cy="254000"/>
            </a:xfrm>
            <a:custGeom>
              <a:avLst/>
              <a:gdLst>
                <a:gd name="T0" fmla="*/ 27653 w 31"/>
                <a:gd name="T1" fmla="*/ 0 h 91"/>
                <a:gd name="T2" fmla="*/ 0 w 31"/>
                <a:gd name="T3" fmla="*/ 242835 h 91"/>
                <a:gd name="T4" fmla="*/ 85725 w 31"/>
                <a:gd name="T5" fmla="*/ 254000 h 91"/>
                <a:gd name="T6" fmla="*/ 55306 w 31"/>
                <a:gd name="T7" fmla="*/ 5582 h 91"/>
                <a:gd name="T8" fmla="*/ 27653 w 31"/>
                <a:gd name="T9" fmla="*/ 0 h 91"/>
                <a:gd name="T10" fmla="*/ 0 60000 65536"/>
                <a:gd name="T11" fmla="*/ 0 60000 65536"/>
                <a:gd name="T12" fmla="*/ 0 60000 65536"/>
                <a:gd name="T13" fmla="*/ 0 60000 65536"/>
                <a:gd name="T14" fmla="*/ 0 60000 65536"/>
                <a:gd name="T15" fmla="*/ 0 w 31"/>
                <a:gd name="T16" fmla="*/ 0 h 91"/>
                <a:gd name="T17" fmla="*/ 31 w 31"/>
                <a:gd name="T18" fmla="*/ 91 h 91"/>
              </a:gdLst>
              <a:ahLst/>
              <a:cxnLst>
                <a:cxn ang="T10">
                  <a:pos x="T0" y="T1"/>
                </a:cxn>
                <a:cxn ang="T11">
                  <a:pos x="T2" y="T3"/>
                </a:cxn>
                <a:cxn ang="T12">
                  <a:pos x="T4" y="T5"/>
                </a:cxn>
                <a:cxn ang="T13">
                  <a:pos x="T6" y="T7"/>
                </a:cxn>
                <a:cxn ang="T14">
                  <a:pos x="T8" y="T9"/>
                </a:cxn>
              </a:cxnLst>
              <a:rect l="T15" t="T16" r="T17" b="T18"/>
              <a:pathLst>
                <a:path w="31" h="91">
                  <a:moveTo>
                    <a:pt x="10" y="0"/>
                  </a:moveTo>
                  <a:cubicBezTo>
                    <a:pt x="0" y="87"/>
                    <a:pt x="0" y="87"/>
                    <a:pt x="0" y="87"/>
                  </a:cubicBezTo>
                  <a:cubicBezTo>
                    <a:pt x="13" y="90"/>
                    <a:pt x="17" y="90"/>
                    <a:pt x="31" y="91"/>
                  </a:cubicBezTo>
                  <a:cubicBezTo>
                    <a:pt x="20" y="2"/>
                    <a:pt x="20" y="2"/>
                    <a:pt x="20" y="2"/>
                  </a:cubicBezTo>
                  <a:cubicBezTo>
                    <a:pt x="13" y="1"/>
                    <a:pt x="16" y="2"/>
                    <a:pt x="10"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7" name="Freeform 224"/>
            <p:cNvSpPr>
              <a:spLocks noChangeArrowheads="1"/>
            </p:cNvSpPr>
            <p:nvPr/>
          </p:nvSpPr>
          <p:spPr bwMode="auto">
            <a:xfrm>
              <a:off x="276225" y="0"/>
              <a:ext cx="1333500" cy="1692275"/>
            </a:xfrm>
            <a:custGeom>
              <a:avLst/>
              <a:gdLst>
                <a:gd name="T0" fmla="*/ 1219120 w 478"/>
                <a:gd name="T1" fmla="*/ 678586 h 606"/>
                <a:gd name="T2" fmla="*/ 1219120 w 478"/>
                <a:gd name="T3" fmla="*/ 678586 h 606"/>
                <a:gd name="T4" fmla="*/ 1219120 w 478"/>
                <a:gd name="T5" fmla="*/ 678586 h 606"/>
                <a:gd name="T6" fmla="*/ 1219120 w 478"/>
                <a:gd name="T7" fmla="*/ 678586 h 606"/>
                <a:gd name="T8" fmla="*/ 1219120 w 478"/>
                <a:gd name="T9" fmla="*/ 678586 h 606"/>
                <a:gd name="T10" fmla="*/ 237129 w 478"/>
                <a:gd name="T11" fmla="*/ 114494 h 606"/>
                <a:gd name="T12" fmla="*/ 0 w 478"/>
                <a:gd name="T13" fmla="*/ 223403 h 606"/>
                <a:gd name="T14" fmla="*/ 97641 w 478"/>
                <a:gd name="T15" fmla="*/ 452390 h 606"/>
                <a:gd name="T16" fmla="*/ 301293 w 478"/>
                <a:gd name="T17" fmla="*/ 349067 h 606"/>
                <a:gd name="T18" fmla="*/ 981992 w 478"/>
                <a:gd name="T19" fmla="*/ 742814 h 606"/>
                <a:gd name="T20" fmla="*/ 588637 w 478"/>
                <a:gd name="T21" fmla="*/ 1426984 h 606"/>
                <a:gd name="T22" fmla="*/ 365457 w 478"/>
                <a:gd name="T23" fmla="*/ 1440947 h 606"/>
                <a:gd name="T24" fmla="*/ 396144 w 478"/>
                <a:gd name="T25" fmla="*/ 1686690 h 606"/>
                <a:gd name="T26" fmla="*/ 652801 w 478"/>
                <a:gd name="T27" fmla="*/ 1661557 h 606"/>
                <a:gd name="T28" fmla="*/ 1219120 w 478"/>
                <a:gd name="T29" fmla="*/ 678586 h 6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8"/>
                <a:gd name="T46" fmla="*/ 0 h 606"/>
                <a:gd name="T47" fmla="*/ 478 w 478"/>
                <a:gd name="T48" fmla="*/ 606 h 6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8" h="606">
                  <a:moveTo>
                    <a:pt x="437" y="243"/>
                  </a:moveTo>
                  <a:cubicBezTo>
                    <a:pt x="437" y="243"/>
                    <a:pt x="437" y="243"/>
                    <a:pt x="437" y="243"/>
                  </a:cubicBezTo>
                  <a:cubicBezTo>
                    <a:pt x="437" y="243"/>
                    <a:pt x="437" y="243"/>
                    <a:pt x="437" y="243"/>
                  </a:cubicBezTo>
                  <a:cubicBezTo>
                    <a:pt x="437" y="243"/>
                    <a:pt x="437" y="243"/>
                    <a:pt x="437" y="243"/>
                  </a:cubicBezTo>
                  <a:cubicBezTo>
                    <a:pt x="437" y="243"/>
                    <a:pt x="437" y="243"/>
                    <a:pt x="437" y="243"/>
                  </a:cubicBezTo>
                  <a:cubicBezTo>
                    <a:pt x="395" y="91"/>
                    <a:pt x="237" y="0"/>
                    <a:pt x="85" y="41"/>
                  </a:cubicBezTo>
                  <a:cubicBezTo>
                    <a:pt x="53" y="49"/>
                    <a:pt x="25" y="63"/>
                    <a:pt x="0" y="80"/>
                  </a:cubicBezTo>
                  <a:cubicBezTo>
                    <a:pt x="35" y="162"/>
                    <a:pt x="35" y="162"/>
                    <a:pt x="35" y="162"/>
                  </a:cubicBezTo>
                  <a:cubicBezTo>
                    <a:pt x="56" y="145"/>
                    <a:pt x="80" y="132"/>
                    <a:pt x="108" y="125"/>
                  </a:cubicBezTo>
                  <a:cubicBezTo>
                    <a:pt x="213" y="96"/>
                    <a:pt x="324" y="160"/>
                    <a:pt x="352" y="266"/>
                  </a:cubicBezTo>
                  <a:cubicBezTo>
                    <a:pt x="381" y="372"/>
                    <a:pt x="318" y="482"/>
                    <a:pt x="211" y="511"/>
                  </a:cubicBezTo>
                  <a:cubicBezTo>
                    <a:pt x="185" y="518"/>
                    <a:pt x="157" y="520"/>
                    <a:pt x="131" y="516"/>
                  </a:cubicBezTo>
                  <a:cubicBezTo>
                    <a:pt x="142" y="604"/>
                    <a:pt x="142" y="604"/>
                    <a:pt x="142" y="604"/>
                  </a:cubicBezTo>
                  <a:cubicBezTo>
                    <a:pt x="172" y="606"/>
                    <a:pt x="203" y="603"/>
                    <a:pt x="234" y="595"/>
                  </a:cubicBezTo>
                  <a:cubicBezTo>
                    <a:pt x="387" y="553"/>
                    <a:pt x="478" y="396"/>
                    <a:pt x="437" y="24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14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grpSp>
        <p:nvGrpSpPr>
          <p:cNvPr id="4" name="组合 7"/>
          <p:cNvGrpSpPr/>
          <p:nvPr/>
        </p:nvGrpSpPr>
        <p:grpSpPr bwMode="auto">
          <a:xfrm>
            <a:off x="5945299" y="1466201"/>
            <a:ext cx="2164950" cy="1932965"/>
            <a:chOff x="0" y="0"/>
            <a:chExt cx="1624013" cy="1449388"/>
          </a:xfrm>
          <a:gradFill>
            <a:gsLst>
              <a:gs pos="0">
                <a:srgbClr val="97BBD9"/>
              </a:gs>
              <a:gs pos="100000">
                <a:srgbClr val="0152A6"/>
              </a:gs>
            </a:gsLst>
            <a:lin ang="13500000" scaled="1"/>
          </a:gradFill>
        </p:grpSpPr>
        <p:sp>
          <p:nvSpPr>
            <p:cNvPr id="29" name="Freeform 228"/>
            <p:cNvSpPr>
              <a:spLocks noChangeArrowheads="1"/>
            </p:cNvSpPr>
            <p:nvPr/>
          </p:nvSpPr>
          <p:spPr bwMode="auto">
            <a:xfrm>
              <a:off x="1236663" y="84138"/>
              <a:ext cx="200025" cy="190500"/>
            </a:xfrm>
            <a:custGeom>
              <a:avLst/>
              <a:gdLst>
                <a:gd name="T0" fmla="*/ 13891 w 72"/>
                <a:gd name="T1" fmla="*/ 190500 h 68"/>
                <a:gd name="T2" fmla="*/ 200025 w 72"/>
                <a:gd name="T3" fmla="*/ 36419 h 68"/>
                <a:gd name="T4" fmla="*/ 172244 w 72"/>
                <a:gd name="T5" fmla="*/ 0 h 68"/>
                <a:gd name="T6" fmla="*/ 0 w 72"/>
                <a:gd name="T7" fmla="*/ 173691 h 68"/>
                <a:gd name="T8" fmla="*/ 13891 w 72"/>
                <a:gd name="T9" fmla="*/ 190500 h 68"/>
                <a:gd name="T10" fmla="*/ 0 60000 65536"/>
                <a:gd name="T11" fmla="*/ 0 60000 65536"/>
                <a:gd name="T12" fmla="*/ 0 60000 65536"/>
                <a:gd name="T13" fmla="*/ 0 60000 65536"/>
                <a:gd name="T14" fmla="*/ 0 60000 65536"/>
                <a:gd name="T15" fmla="*/ 0 w 72"/>
                <a:gd name="T16" fmla="*/ 0 h 68"/>
                <a:gd name="T17" fmla="*/ 72 w 72"/>
                <a:gd name="T18" fmla="*/ 68 h 68"/>
              </a:gdLst>
              <a:ahLst/>
              <a:cxnLst>
                <a:cxn ang="T10">
                  <a:pos x="T0" y="T1"/>
                </a:cxn>
                <a:cxn ang="T11">
                  <a:pos x="T2" y="T3"/>
                </a:cxn>
                <a:cxn ang="T12">
                  <a:pos x="T4" y="T5"/>
                </a:cxn>
                <a:cxn ang="T13">
                  <a:pos x="T6" y="T7"/>
                </a:cxn>
                <a:cxn ang="T14">
                  <a:pos x="T8" y="T9"/>
                </a:cxn>
              </a:cxnLst>
              <a:rect l="T15" t="T16" r="T17" b="T18"/>
              <a:pathLst>
                <a:path w="72" h="68">
                  <a:moveTo>
                    <a:pt x="5" y="68"/>
                  </a:moveTo>
                  <a:cubicBezTo>
                    <a:pt x="72" y="13"/>
                    <a:pt x="72" y="13"/>
                    <a:pt x="72" y="13"/>
                  </a:cubicBezTo>
                  <a:cubicBezTo>
                    <a:pt x="68" y="7"/>
                    <a:pt x="67" y="7"/>
                    <a:pt x="62" y="0"/>
                  </a:cubicBezTo>
                  <a:cubicBezTo>
                    <a:pt x="0" y="62"/>
                    <a:pt x="0" y="62"/>
                    <a:pt x="0" y="62"/>
                  </a:cubicBezTo>
                  <a:cubicBezTo>
                    <a:pt x="3" y="66"/>
                    <a:pt x="2" y="65"/>
                    <a:pt x="5" y="68"/>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0" name="Freeform 229"/>
            <p:cNvSpPr>
              <a:spLocks noChangeArrowheads="1"/>
            </p:cNvSpPr>
            <p:nvPr/>
          </p:nvSpPr>
          <p:spPr bwMode="auto">
            <a:xfrm>
              <a:off x="1208088" y="47625"/>
              <a:ext cx="187325" cy="193675"/>
            </a:xfrm>
            <a:custGeom>
              <a:avLst/>
              <a:gdLst>
                <a:gd name="T0" fmla="*/ 11184 w 67"/>
                <a:gd name="T1" fmla="*/ 193675 h 69"/>
                <a:gd name="T2" fmla="*/ 187325 w 67"/>
                <a:gd name="T3" fmla="*/ 25262 h 69"/>
                <a:gd name="T4" fmla="*/ 159366 w 67"/>
                <a:gd name="T5" fmla="*/ 0 h 69"/>
                <a:gd name="T6" fmla="*/ 0 w 67"/>
                <a:gd name="T7" fmla="*/ 182447 h 69"/>
                <a:gd name="T8" fmla="*/ 11184 w 67"/>
                <a:gd name="T9" fmla="*/ 193675 h 69"/>
                <a:gd name="T10" fmla="*/ 0 60000 65536"/>
                <a:gd name="T11" fmla="*/ 0 60000 65536"/>
                <a:gd name="T12" fmla="*/ 0 60000 65536"/>
                <a:gd name="T13" fmla="*/ 0 60000 65536"/>
                <a:gd name="T14" fmla="*/ 0 60000 65536"/>
                <a:gd name="T15" fmla="*/ 0 w 67"/>
                <a:gd name="T16" fmla="*/ 0 h 69"/>
                <a:gd name="T17" fmla="*/ 67 w 67"/>
                <a:gd name="T18" fmla="*/ 69 h 69"/>
              </a:gdLst>
              <a:ahLst/>
              <a:cxnLst>
                <a:cxn ang="T10">
                  <a:pos x="T0" y="T1"/>
                </a:cxn>
                <a:cxn ang="T11">
                  <a:pos x="T2" y="T3"/>
                </a:cxn>
                <a:cxn ang="T12">
                  <a:pos x="T4" y="T5"/>
                </a:cxn>
                <a:cxn ang="T13">
                  <a:pos x="T6" y="T7"/>
                </a:cxn>
                <a:cxn ang="T14">
                  <a:pos x="T8" y="T9"/>
                </a:cxn>
              </a:cxnLst>
              <a:rect l="T15" t="T16" r="T17" b="T18"/>
              <a:pathLst>
                <a:path w="67" h="69">
                  <a:moveTo>
                    <a:pt x="4" y="69"/>
                  </a:moveTo>
                  <a:cubicBezTo>
                    <a:pt x="67" y="9"/>
                    <a:pt x="67" y="9"/>
                    <a:pt x="67" y="9"/>
                  </a:cubicBezTo>
                  <a:cubicBezTo>
                    <a:pt x="62" y="5"/>
                    <a:pt x="62" y="4"/>
                    <a:pt x="57" y="0"/>
                  </a:cubicBezTo>
                  <a:cubicBezTo>
                    <a:pt x="0" y="65"/>
                    <a:pt x="0" y="65"/>
                    <a:pt x="0" y="65"/>
                  </a:cubicBezTo>
                  <a:cubicBezTo>
                    <a:pt x="3" y="67"/>
                    <a:pt x="1" y="66"/>
                    <a:pt x="4" y="6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Freeform 230"/>
            <p:cNvSpPr>
              <a:spLocks noChangeArrowheads="1"/>
            </p:cNvSpPr>
            <p:nvPr/>
          </p:nvSpPr>
          <p:spPr bwMode="auto">
            <a:xfrm>
              <a:off x="1266825" y="146050"/>
              <a:ext cx="228600" cy="173038"/>
            </a:xfrm>
            <a:custGeom>
              <a:avLst/>
              <a:gdLst>
                <a:gd name="T0" fmla="*/ 16727 w 82"/>
                <a:gd name="T1" fmla="*/ 173038 h 62"/>
                <a:gd name="T2" fmla="*/ 228600 w 82"/>
                <a:gd name="T3" fmla="*/ 53028 h 62"/>
                <a:gd name="T4" fmla="*/ 189571 w 82"/>
                <a:gd name="T5" fmla="*/ 0 h 62"/>
                <a:gd name="T6" fmla="*/ 0 w 82"/>
                <a:gd name="T7" fmla="*/ 150711 h 62"/>
                <a:gd name="T8" fmla="*/ 16727 w 82"/>
                <a:gd name="T9" fmla="*/ 173038 h 62"/>
                <a:gd name="T10" fmla="*/ 0 60000 65536"/>
                <a:gd name="T11" fmla="*/ 0 60000 65536"/>
                <a:gd name="T12" fmla="*/ 0 60000 65536"/>
                <a:gd name="T13" fmla="*/ 0 60000 65536"/>
                <a:gd name="T14" fmla="*/ 0 60000 65536"/>
                <a:gd name="T15" fmla="*/ 0 w 82"/>
                <a:gd name="T16" fmla="*/ 0 h 62"/>
                <a:gd name="T17" fmla="*/ 82 w 82"/>
                <a:gd name="T18" fmla="*/ 62 h 62"/>
              </a:gdLst>
              <a:ahLst/>
              <a:cxnLst>
                <a:cxn ang="T10">
                  <a:pos x="T0" y="T1"/>
                </a:cxn>
                <a:cxn ang="T11">
                  <a:pos x="T2" y="T3"/>
                </a:cxn>
                <a:cxn ang="T12">
                  <a:pos x="T4" y="T5"/>
                </a:cxn>
                <a:cxn ang="T13">
                  <a:pos x="T6" y="T7"/>
                </a:cxn>
                <a:cxn ang="T14">
                  <a:pos x="T8" y="T9"/>
                </a:cxn>
              </a:cxnLst>
              <a:rect l="T15" t="T16" r="T17" b="T18"/>
              <a:pathLst>
                <a:path w="82" h="62">
                  <a:moveTo>
                    <a:pt x="6" y="62"/>
                  </a:moveTo>
                  <a:cubicBezTo>
                    <a:pt x="82" y="19"/>
                    <a:pt x="82" y="19"/>
                    <a:pt x="82" y="19"/>
                  </a:cubicBezTo>
                  <a:cubicBezTo>
                    <a:pt x="75" y="9"/>
                    <a:pt x="75" y="9"/>
                    <a:pt x="68" y="0"/>
                  </a:cubicBezTo>
                  <a:cubicBezTo>
                    <a:pt x="0" y="54"/>
                    <a:pt x="0" y="54"/>
                    <a:pt x="0" y="54"/>
                  </a:cubicBezTo>
                  <a:cubicBezTo>
                    <a:pt x="4" y="59"/>
                    <a:pt x="2" y="56"/>
                    <a:pt x="6" y="6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Freeform 231"/>
            <p:cNvSpPr>
              <a:spLocks noChangeArrowheads="1"/>
            </p:cNvSpPr>
            <p:nvPr/>
          </p:nvSpPr>
          <p:spPr bwMode="auto">
            <a:xfrm>
              <a:off x="1295400" y="220663"/>
              <a:ext cx="247650" cy="146050"/>
            </a:xfrm>
            <a:custGeom>
              <a:avLst/>
              <a:gdLst>
                <a:gd name="T0" fmla="*/ 16696 w 89"/>
                <a:gd name="T1" fmla="*/ 146050 h 52"/>
                <a:gd name="T2" fmla="*/ 247650 w 89"/>
                <a:gd name="T3" fmla="*/ 67408 h 52"/>
                <a:gd name="T4" fmla="*/ 214259 w 89"/>
                <a:gd name="T5" fmla="*/ 0 h 52"/>
                <a:gd name="T6" fmla="*/ 0 w 89"/>
                <a:gd name="T7" fmla="*/ 115155 h 52"/>
                <a:gd name="T8" fmla="*/ 16696 w 89"/>
                <a:gd name="T9" fmla="*/ 146050 h 52"/>
                <a:gd name="T10" fmla="*/ 0 60000 65536"/>
                <a:gd name="T11" fmla="*/ 0 60000 65536"/>
                <a:gd name="T12" fmla="*/ 0 60000 65536"/>
                <a:gd name="T13" fmla="*/ 0 60000 65536"/>
                <a:gd name="T14" fmla="*/ 0 60000 65536"/>
                <a:gd name="T15" fmla="*/ 0 w 89"/>
                <a:gd name="T16" fmla="*/ 0 h 52"/>
                <a:gd name="T17" fmla="*/ 89 w 89"/>
                <a:gd name="T18" fmla="*/ 52 h 52"/>
              </a:gdLst>
              <a:ahLst/>
              <a:cxnLst>
                <a:cxn ang="T10">
                  <a:pos x="T0" y="T1"/>
                </a:cxn>
                <a:cxn ang="T11">
                  <a:pos x="T2" y="T3"/>
                </a:cxn>
                <a:cxn ang="T12">
                  <a:pos x="T4" y="T5"/>
                </a:cxn>
                <a:cxn ang="T13">
                  <a:pos x="T6" y="T7"/>
                </a:cxn>
                <a:cxn ang="T14">
                  <a:pos x="T8" y="T9"/>
                </a:cxn>
              </a:cxnLst>
              <a:rect l="T15" t="T16" r="T17" b="T18"/>
              <a:pathLst>
                <a:path w="89" h="52">
                  <a:moveTo>
                    <a:pt x="6" y="52"/>
                  </a:moveTo>
                  <a:cubicBezTo>
                    <a:pt x="89" y="24"/>
                    <a:pt x="89" y="24"/>
                    <a:pt x="89" y="24"/>
                  </a:cubicBezTo>
                  <a:cubicBezTo>
                    <a:pt x="85" y="14"/>
                    <a:pt x="82" y="9"/>
                    <a:pt x="77" y="0"/>
                  </a:cubicBezTo>
                  <a:cubicBezTo>
                    <a:pt x="0" y="41"/>
                    <a:pt x="0" y="41"/>
                    <a:pt x="0" y="41"/>
                  </a:cubicBezTo>
                  <a:cubicBezTo>
                    <a:pt x="3" y="46"/>
                    <a:pt x="3" y="46"/>
                    <a:pt x="6" y="5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Freeform 232"/>
            <p:cNvSpPr>
              <a:spLocks noChangeArrowheads="1"/>
            </p:cNvSpPr>
            <p:nvPr/>
          </p:nvSpPr>
          <p:spPr bwMode="auto">
            <a:xfrm>
              <a:off x="1322388" y="304800"/>
              <a:ext cx="260350" cy="106363"/>
            </a:xfrm>
            <a:custGeom>
              <a:avLst/>
              <a:gdLst>
                <a:gd name="T0" fmla="*/ 11198 w 93"/>
                <a:gd name="T1" fmla="*/ 106363 h 38"/>
                <a:gd name="T2" fmla="*/ 260350 w 93"/>
                <a:gd name="T3" fmla="*/ 81172 h 38"/>
                <a:gd name="T4" fmla="*/ 229556 w 93"/>
                <a:gd name="T5" fmla="*/ 0 h 38"/>
                <a:gd name="T6" fmla="*/ 0 w 93"/>
                <a:gd name="T7" fmla="*/ 81172 h 38"/>
                <a:gd name="T8" fmla="*/ 11198 w 93"/>
                <a:gd name="T9" fmla="*/ 106363 h 38"/>
                <a:gd name="T10" fmla="*/ 0 60000 65536"/>
                <a:gd name="T11" fmla="*/ 0 60000 65536"/>
                <a:gd name="T12" fmla="*/ 0 60000 65536"/>
                <a:gd name="T13" fmla="*/ 0 60000 65536"/>
                <a:gd name="T14" fmla="*/ 0 60000 65536"/>
                <a:gd name="T15" fmla="*/ 0 w 93"/>
                <a:gd name="T16" fmla="*/ 0 h 38"/>
                <a:gd name="T17" fmla="*/ 93 w 93"/>
                <a:gd name="T18" fmla="*/ 38 h 38"/>
              </a:gdLst>
              <a:ahLst/>
              <a:cxnLst>
                <a:cxn ang="T10">
                  <a:pos x="T0" y="T1"/>
                </a:cxn>
                <a:cxn ang="T11">
                  <a:pos x="T2" y="T3"/>
                </a:cxn>
                <a:cxn ang="T12">
                  <a:pos x="T4" y="T5"/>
                </a:cxn>
                <a:cxn ang="T13">
                  <a:pos x="T6" y="T7"/>
                </a:cxn>
                <a:cxn ang="T14">
                  <a:pos x="T8" y="T9"/>
                </a:cxn>
              </a:cxnLst>
              <a:rect l="T15" t="T16" r="T17" b="T18"/>
              <a:pathLst>
                <a:path w="93" h="38">
                  <a:moveTo>
                    <a:pt x="4" y="38"/>
                  </a:moveTo>
                  <a:cubicBezTo>
                    <a:pt x="93" y="29"/>
                    <a:pt x="93" y="29"/>
                    <a:pt x="93" y="29"/>
                  </a:cubicBezTo>
                  <a:cubicBezTo>
                    <a:pt x="89" y="16"/>
                    <a:pt x="88" y="13"/>
                    <a:pt x="82" y="0"/>
                  </a:cubicBezTo>
                  <a:cubicBezTo>
                    <a:pt x="0" y="29"/>
                    <a:pt x="0" y="29"/>
                    <a:pt x="0" y="29"/>
                  </a:cubicBezTo>
                  <a:cubicBezTo>
                    <a:pt x="3" y="35"/>
                    <a:pt x="2" y="32"/>
                    <a:pt x="4" y="38"/>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Freeform 233"/>
            <p:cNvSpPr>
              <a:spLocks noChangeArrowheads="1"/>
            </p:cNvSpPr>
            <p:nvPr/>
          </p:nvSpPr>
          <p:spPr bwMode="auto">
            <a:xfrm>
              <a:off x="247650" y="39688"/>
              <a:ext cx="190500" cy="198438"/>
            </a:xfrm>
            <a:custGeom>
              <a:avLst/>
              <a:gdLst>
                <a:gd name="T0" fmla="*/ 190500 w 68"/>
                <a:gd name="T1" fmla="*/ 184463 h 71"/>
                <a:gd name="T2" fmla="*/ 30816 w 68"/>
                <a:gd name="T3" fmla="*/ 0 h 71"/>
                <a:gd name="T4" fmla="*/ 0 w 68"/>
                <a:gd name="T5" fmla="*/ 30744 h 71"/>
                <a:gd name="T6" fmla="*/ 176493 w 68"/>
                <a:gd name="T7" fmla="*/ 198438 h 71"/>
                <a:gd name="T8" fmla="*/ 190500 w 68"/>
                <a:gd name="T9" fmla="*/ 184463 h 71"/>
                <a:gd name="T10" fmla="*/ 0 60000 65536"/>
                <a:gd name="T11" fmla="*/ 0 60000 65536"/>
                <a:gd name="T12" fmla="*/ 0 60000 65536"/>
                <a:gd name="T13" fmla="*/ 0 60000 65536"/>
                <a:gd name="T14" fmla="*/ 0 60000 65536"/>
                <a:gd name="T15" fmla="*/ 0 w 68"/>
                <a:gd name="T16" fmla="*/ 0 h 71"/>
                <a:gd name="T17" fmla="*/ 68 w 68"/>
                <a:gd name="T18" fmla="*/ 71 h 71"/>
              </a:gdLst>
              <a:ahLst/>
              <a:cxnLst>
                <a:cxn ang="T10">
                  <a:pos x="T0" y="T1"/>
                </a:cxn>
                <a:cxn ang="T11">
                  <a:pos x="T2" y="T3"/>
                </a:cxn>
                <a:cxn ang="T12">
                  <a:pos x="T4" y="T5"/>
                </a:cxn>
                <a:cxn ang="T13">
                  <a:pos x="T6" y="T7"/>
                </a:cxn>
                <a:cxn ang="T14">
                  <a:pos x="T8" y="T9"/>
                </a:cxn>
              </a:cxnLst>
              <a:rect l="T15" t="T16" r="T17" b="T18"/>
              <a:pathLst>
                <a:path w="68" h="71">
                  <a:moveTo>
                    <a:pt x="68" y="66"/>
                  </a:moveTo>
                  <a:cubicBezTo>
                    <a:pt x="11" y="0"/>
                    <a:pt x="11" y="0"/>
                    <a:pt x="11" y="0"/>
                  </a:cubicBezTo>
                  <a:cubicBezTo>
                    <a:pt x="6" y="4"/>
                    <a:pt x="5" y="5"/>
                    <a:pt x="0" y="11"/>
                  </a:cubicBezTo>
                  <a:cubicBezTo>
                    <a:pt x="63" y="71"/>
                    <a:pt x="63" y="71"/>
                    <a:pt x="63" y="71"/>
                  </a:cubicBezTo>
                  <a:cubicBezTo>
                    <a:pt x="66" y="68"/>
                    <a:pt x="64" y="69"/>
                    <a:pt x="68" y="66"/>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Freeform 234"/>
            <p:cNvSpPr>
              <a:spLocks noChangeArrowheads="1"/>
            </p:cNvSpPr>
            <p:nvPr/>
          </p:nvSpPr>
          <p:spPr bwMode="auto">
            <a:xfrm>
              <a:off x="293688" y="0"/>
              <a:ext cx="171450" cy="204788"/>
            </a:xfrm>
            <a:custGeom>
              <a:avLst/>
              <a:gdLst>
                <a:gd name="T0" fmla="*/ 171450 w 62"/>
                <a:gd name="T1" fmla="*/ 196372 h 73"/>
                <a:gd name="T2" fmla="*/ 27653 w 62"/>
                <a:gd name="T3" fmla="*/ 0 h 73"/>
                <a:gd name="T4" fmla="*/ 0 w 62"/>
                <a:gd name="T5" fmla="*/ 25248 h 73"/>
                <a:gd name="T6" fmla="*/ 160389 w 62"/>
                <a:gd name="T7" fmla="*/ 204788 h 73"/>
                <a:gd name="T8" fmla="*/ 171450 w 62"/>
                <a:gd name="T9" fmla="*/ 196372 h 73"/>
                <a:gd name="T10" fmla="*/ 0 60000 65536"/>
                <a:gd name="T11" fmla="*/ 0 60000 65536"/>
                <a:gd name="T12" fmla="*/ 0 60000 65536"/>
                <a:gd name="T13" fmla="*/ 0 60000 65536"/>
                <a:gd name="T14" fmla="*/ 0 60000 65536"/>
                <a:gd name="T15" fmla="*/ 0 w 62"/>
                <a:gd name="T16" fmla="*/ 0 h 73"/>
                <a:gd name="T17" fmla="*/ 62 w 62"/>
                <a:gd name="T18" fmla="*/ 73 h 73"/>
              </a:gdLst>
              <a:ahLst/>
              <a:cxnLst>
                <a:cxn ang="T10">
                  <a:pos x="T0" y="T1"/>
                </a:cxn>
                <a:cxn ang="T11">
                  <a:pos x="T2" y="T3"/>
                </a:cxn>
                <a:cxn ang="T12">
                  <a:pos x="T4" y="T5"/>
                </a:cxn>
                <a:cxn ang="T13">
                  <a:pos x="T6" y="T7"/>
                </a:cxn>
                <a:cxn ang="T14">
                  <a:pos x="T8" y="T9"/>
                </a:cxn>
              </a:cxnLst>
              <a:rect l="T15" t="T16" r="T17" b="T18"/>
              <a:pathLst>
                <a:path w="62" h="73">
                  <a:moveTo>
                    <a:pt x="62" y="70"/>
                  </a:moveTo>
                  <a:cubicBezTo>
                    <a:pt x="10" y="0"/>
                    <a:pt x="10" y="0"/>
                    <a:pt x="10" y="0"/>
                  </a:cubicBezTo>
                  <a:cubicBezTo>
                    <a:pt x="5" y="4"/>
                    <a:pt x="5" y="5"/>
                    <a:pt x="0" y="9"/>
                  </a:cubicBezTo>
                  <a:cubicBezTo>
                    <a:pt x="58" y="73"/>
                    <a:pt x="58" y="73"/>
                    <a:pt x="58" y="73"/>
                  </a:cubicBezTo>
                  <a:cubicBezTo>
                    <a:pt x="61" y="71"/>
                    <a:pt x="60" y="72"/>
                    <a:pt x="62" y="7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6" name="Freeform 235"/>
            <p:cNvSpPr>
              <a:spLocks noChangeArrowheads="1"/>
            </p:cNvSpPr>
            <p:nvPr/>
          </p:nvSpPr>
          <p:spPr bwMode="auto">
            <a:xfrm>
              <a:off x="184150" y="90488"/>
              <a:ext cx="217488" cy="188913"/>
            </a:xfrm>
            <a:custGeom>
              <a:avLst/>
              <a:gdLst>
                <a:gd name="T0" fmla="*/ 217488 w 78"/>
                <a:gd name="T1" fmla="*/ 166688 h 68"/>
                <a:gd name="T2" fmla="*/ 41825 w 78"/>
                <a:gd name="T3" fmla="*/ 0 h 68"/>
                <a:gd name="T4" fmla="*/ 0 w 78"/>
                <a:gd name="T5" fmla="*/ 52785 h 68"/>
                <a:gd name="T6" fmla="*/ 203546 w 78"/>
                <a:gd name="T7" fmla="*/ 188913 h 68"/>
                <a:gd name="T8" fmla="*/ 217488 w 78"/>
                <a:gd name="T9" fmla="*/ 166688 h 68"/>
                <a:gd name="T10" fmla="*/ 0 60000 65536"/>
                <a:gd name="T11" fmla="*/ 0 60000 65536"/>
                <a:gd name="T12" fmla="*/ 0 60000 65536"/>
                <a:gd name="T13" fmla="*/ 0 60000 65536"/>
                <a:gd name="T14" fmla="*/ 0 60000 65536"/>
                <a:gd name="T15" fmla="*/ 0 w 78"/>
                <a:gd name="T16" fmla="*/ 0 h 68"/>
                <a:gd name="T17" fmla="*/ 78 w 78"/>
                <a:gd name="T18" fmla="*/ 68 h 68"/>
              </a:gdLst>
              <a:ahLst/>
              <a:cxnLst>
                <a:cxn ang="T10">
                  <a:pos x="T0" y="T1"/>
                </a:cxn>
                <a:cxn ang="T11">
                  <a:pos x="T2" y="T3"/>
                </a:cxn>
                <a:cxn ang="T12">
                  <a:pos x="T4" y="T5"/>
                </a:cxn>
                <a:cxn ang="T13">
                  <a:pos x="T6" y="T7"/>
                </a:cxn>
                <a:cxn ang="T14">
                  <a:pos x="T8" y="T9"/>
                </a:cxn>
              </a:cxnLst>
              <a:rect l="T15" t="T16" r="T17" b="T18"/>
              <a:pathLst>
                <a:path w="78" h="68">
                  <a:moveTo>
                    <a:pt x="78" y="60"/>
                  </a:moveTo>
                  <a:cubicBezTo>
                    <a:pt x="15" y="0"/>
                    <a:pt x="15" y="0"/>
                    <a:pt x="15" y="0"/>
                  </a:cubicBezTo>
                  <a:cubicBezTo>
                    <a:pt x="7" y="10"/>
                    <a:pt x="7" y="9"/>
                    <a:pt x="0" y="19"/>
                  </a:cubicBezTo>
                  <a:cubicBezTo>
                    <a:pt x="73" y="68"/>
                    <a:pt x="73" y="68"/>
                    <a:pt x="73" y="68"/>
                  </a:cubicBezTo>
                  <a:cubicBezTo>
                    <a:pt x="77" y="62"/>
                    <a:pt x="74" y="66"/>
                    <a:pt x="78" y="6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7" name="Freeform 236"/>
            <p:cNvSpPr>
              <a:spLocks noChangeArrowheads="1"/>
            </p:cNvSpPr>
            <p:nvPr/>
          </p:nvSpPr>
          <p:spPr bwMode="auto">
            <a:xfrm>
              <a:off x="128588" y="161925"/>
              <a:ext cx="242888" cy="161925"/>
            </a:xfrm>
            <a:custGeom>
              <a:avLst/>
              <a:gdLst>
                <a:gd name="T0" fmla="*/ 242888 w 87"/>
                <a:gd name="T1" fmla="*/ 134007 h 58"/>
                <a:gd name="T2" fmla="*/ 36294 w 87"/>
                <a:gd name="T3" fmla="*/ 0 h 58"/>
                <a:gd name="T4" fmla="*/ 0 w 87"/>
                <a:gd name="T5" fmla="*/ 61420 h 58"/>
                <a:gd name="T6" fmla="*/ 223345 w 87"/>
                <a:gd name="T7" fmla="*/ 161925 h 58"/>
                <a:gd name="T8" fmla="*/ 242888 w 87"/>
                <a:gd name="T9" fmla="*/ 134007 h 58"/>
                <a:gd name="T10" fmla="*/ 0 60000 65536"/>
                <a:gd name="T11" fmla="*/ 0 60000 65536"/>
                <a:gd name="T12" fmla="*/ 0 60000 65536"/>
                <a:gd name="T13" fmla="*/ 0 60000 65536"/>
                <a:gd name="T14" fmla="*/ 0 60000 65536"/>
                <a:gd name="T15" fmla="*/ 0 w 87"/>
                <a:gd name="T16" fmla="*/ 0 h 58"/>
                <a:gd name="T17" fmla="*/ 87 w 87"/>
                <a:gd name="T18" fmla="*/ 58 h 58"/>
              </a:gdLst>
              <a:ahLst/>
              <a:cxnLst>
                <a:cxn ang="T10">
                  <a:pos x="T0" y="T1"/>
                </a:cxn>
                <a:cxn ang="T11">
                  <a:pos x="T2" y="T3"/>
                </a:cxn>
                <a:cxn ang="T12">
                  <a:pos x="T4" y="T5"/>
                </a:cxn>
                <a:cxn ang="T13">
                  <a:pos x="T6" y="T7"/>
                </a:cxn>
                <a:cxn ang="T14">
                  <a:pos x="T8" y="T9"/>
                </a:cxn>
              </a:cxnLst>
              <a:rect l="T15" t="T16" r="T17" b="T18"/>
              <a:pathLst>
                <a:path w="87" h="58">
                  <a:moveTo>
                    <a:pt x="87" y="48"/>
                  </a:moveTo>
                  <a:cubicBezTo>
                    <a:pt x="13" y="0"/>
                    <a:pt x="13" y="0"/>
                    <a:pt x="13" y="0"/>
                  </a:cubicBezTo>
                  <a:cubicBezTo>
                    <a:pt x="8" y="8"/>
                    <a:pt x="5" y="13"/>
                    <a:pt x="0" y="22"/>
                  </a:cubicBezTo>
                  <a:cubicBezTo>
                    <a:pt x="80" y="58"/>
                    <a:pt x="80" y="58"/>
                    <a:pt x="80" y="58"/>
                  </a:cubicBezTo>
                  <a:cubicBezTo>
                    <a:pt x="83" y="53"/>
                    <a:pt x="84" y="53"/>
                    <a:pt x="87" y="48"/>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Freeform 237"/>
            <p:cNvSpPr>
              <a:spLocks noChangeArrowheads="1"/>
            </p:cNvSpPr>
            <p:nvPr/>
          </p:nvSpPr>
          <p:spPr bwMode="auto">
            <a:xfrm>
              <a:off x="77788" y="242888"/>
              <a:ext cx="261938" cy="123825"/>
            </a:xfrm>
            <a:custGeom>
              <a:avLst/>
              <a:gdLst>
                <a:gd name="T0" fmla="*/ 261938 w 94"/>
                <a:gd name="T1" fmla="*/ 98497 h 44"/>
                <a:gd name="T2" fmla="*/ 39012 w 94"/>
                <a:gd name="T3" fmla="*/ 0 h 44"/>
                <a:gd name="T4" fmla="*/ 0 w 94"/>
                <a:gd name="T5" fmla="*/ 78798 h 44"/>
                <a:gd name="T6" fmla="*/ 248005 w 94"/>
                <a:gd name="T7" fmla="*/ 123825 h 44"/>
                <a:gd name="T8" fmla="*/ 261938 w 94"/>
                <a:gd name="T9" fmla="*/ 98497 h 44"/>
                <a:gd name="T10" fmla="*/ 0 60000 65536"/>
                <a:gd name="T11" fmla="*/ 0 60000 65536"/>
                <a:gd name="T12" fmla="*/ 0 60000 65536"/>
                <a:gd name="T13" fmla="*/ 0 60000 65536"/>
                <a:gd name="T14" fmla="*/ 0 60000 65536"/>
                <a:gd name="T15" fmla="*/ 0 w 94"/>
                <a:gd name="T16" fmla="*/ 0 h 44"/>
                <a:gd name="T17" fmla="*/ 94 w 94"/>
                <a:gd name="T18" fmla="*/ 44 h 44"/>
              </a:gdLst>
              <a:ahLst/>
              <a:cxnLst>
                <a:cxn ang="T10">
                  <a:pos x="T0" y="T1"/>
                </a:cxn>
                <a:cxn ang="T11">
                  <a:pos x="T2" y="T3"/>
                </a:cxn>
                <a:cxn ang="T12">
                  <a:pos x="T4" y="T5"/>
                </a:cxn>
                <a:cxn ang="T13">
                  <a:pos x="T6" y="T7"/>
                </a:cxn>
                <a:cxn ang="T14">
                  <a:pos x="T8" y="T9"/>
                </a:cxn>
              </a:cxnLst>
              <a:rect l="T15" t="T16" r="T17" b="T18"/>
              <a:pathLst>
                <a:path w="94" h="44">
                  <a:moveTo>
                    <a:pt x="94" y="35"/>
                  </a:moveTo>
                  <a:cubicBezTo>
                    <a:pt x="14" y="0"/>
                    <a:pt x="14" y="0"/>
                    <a:pt x="14" y="0"/>
                  </a:cubicBezTo>
                  <a:cubicBezTo>
                    <a:pt x="7" y="11"/>
                    <a:pt x="5" y="16"/>
                    <a:pt x="0" y="28"/>
                  </a:cubicBezTo>
                  <a:cubicBezTo>
                    <a:pt x="89" y="44"/>
                    <a:pt x="89" y="44"/>
                    <a:pt x="89" y="44"/>
                  </a:cubicBezTo>
                  <a:cubicBezTo>
                    <a:pt x="92" y="38"/>
                    <a:pt x="90" y="42"/>
                    <a:pt x="94" y="35"/>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9" name="Freeform 238"/>
            <p:cNvSpPr>
              <a:spLocks noChangeArrowheads="1"/>
            </p:cNvSpPr>
            <p:nvPr/>
          </p:nvSpPr>
          <p:spPr bwMode="auto">
            <a:xfrm>
              <a:off x="0" y="341313"/>
              <a:ext cx="1624013" cy="1108075"/>
            </a:xfrm>
            <a:custGeom>
              <a:avLst/>
              <a:gdLst>
                <a:gd name="T0" fmla="*/ 784102 w 582"/>
                <a:gd name="T1" fmla="*/ 1088537 h 397"/>
                <a:gd name="T2" fmla="*/ 784102 w 582"/>
                <a:gd name="T3" fmla="*/ 1088537 h 397"/>
                <a:gd name="T4" fmla="*/ 784102 w 582"/>
                <a:gd name="T5" fmla="*/ 1088537 h 397"/>
                <a:gd name="T6" fmla="*/ 784102 w 582"/>
                <a:gd name="T7" fmla="*/ 1088537 h 397"/>
                <a:gd name="T8" fmla="*/ 784102 w 582"/>
                <a:gd name="T9" fmla="*/ 1088537 h 397"/>
                <a:gd name="T10" fmla="*/ 1618432 w 582"/>
                <a:gd name="T11" fmla="*/ 323770 h 397"/>
                <a:gd name="T12" fmla="*/ 1587738 w 582"/>
                <a:gd name="T13" fmla="*/ 66987 h 397"/>
                <a:gd name="T14" fmla="*/ 1342183 w 582"/>
                <a:gd name="T15" fmla="*/ 89316 h 397"/>
                <a:gd name="T16" fmla="*/ 1378458 w 582"/>
                <a:gd name="T17" fmla="*/ 312606 h 397"/>
                <a:gd name="T18" fmla="*/ 795264 w 582"/>
                <a:gd name="T19" fmla="*/ 845710 h 397"/>
                <a:gd name="T20" fmla="*/ 262298 w 582"/>
                <a:gd name="T21" fmla="*/ 262365 h 397"/>
                <a:gd name="T22" fmla="*/ 318106 w 582"/>
                <a:gd name="T23" fmla="*/ 44658 h 397"/>
                <a:gd name="T24" fmla="*/ 72550 w 582"/>
                <a:gd name="T25" fmla="*/ 0 h 397"/>
                <a:gd name="T26" fmla="*/ 19533 w 582"/>
                <a:gd name="T27" fmla="*/ 253992 h 397"/>
                <a:gd name="T28" fmla="*/ 784102 w 582"/>
                <a:gd name="T29" fmla="*/ 1088537 h 3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2"/>
                <a:gd name="T46" fmla="*/ 0 h 397"/>
                <a:gd name="T47" fmla="*/ 582 w 582"/>
                <a:gd name="T48" fmla="*/ 397 h 3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2" h="397">
                  <a:moveTo>
                    <a:pt x="281" y="390"/>
                  </a:moveTo>
                  <a:cubicBezTo>
                    <a:pt x="281" y="390"/>
                    <a:pt x="281" y="390"/>
                    <a:pt x="281" y="390"/>
                  </a:cubicBezTo>
                  <a:cubicBezTo>
                    <a:pt x="281" y="390"/>
                    <a:pt x="281" y="390"/>
                    <a:pt x="281" y="390"/>
                  </a:cubicBezTo>
                  <a:cubicBezTo>
                    <a:pt x="281" y="390"/>
                    <a:pt x="281" y="390"/>
                    <a:pt x="281" y="390"/>
                  </a:cubicBezTo>
                  <a:cubicBezTo>
                    <a:pt x="281" y="390"/>
                    <a:pt x="281" y="390"/>
                    <a:pt x="281" y="390"/>
                  </a:cubicBezTo>
                  <a:cubicBezTo>
                    <a:pt x="439" y="397"/>
                    <a:pt x="573" y="274"/>
                    <a:pt x="580" y="116"/>
                  </a:cubicBezTo>
                  <a:cubicBezTo>
                    <a:pt x="582" y="84"/>
                    <a:pt x="578" y="53"/>
                    <a:pt x="569" y="24"/>
                  </a:cubicBezTo>
                  <a:cubicBezTo>
                    <a:pt x="481" y="32"/>
                    <a:pt x="481" y="32"/>
                    <a:pt x="481" y="32"/>
                  </a:cubicBezTo>
                  <a:cubicBezTo>
                    <a:pt x="490" y="57"/>
                    <a:pt x="495" y="84"/>
                    <a:pt x="494" y="112"/>
                  </a:cubicBezTo>
                  <a:cubicBezTo>
                    <a:pt x="489" y="222"/>
                    <a:pt x="395" y="308"/>
                    <a:pt x="285" y="303"/>
                  </a:cubicBezTo>
                  <a:cubicBezTo>
                    <a:pt x="175" y="298"/>
                    <a:pt x="89" y="205"/>
                    <a:pt x="94" y="94"/>
                  </a:cubicBezTo>
                  <a:cubicBezTo>
                    <a:pt x="95" y="66"/>
                    <a:pt x="102" y="40"/>
                    <a:pt x="114" y="16"/>
                  </a:cubicBezTo>
                  <a:cubicBezTo>
                    <a:pt x="26" y="0"/>
                    <a:pt x="26" y="0"/>
                    <a:pt x="26" y="0"/>
                  </a:cubicBezTo>
                  <a:cubicBezTo>
                    <a:pt x="15" y="28"/>
                    <a:pt x="8" y="58"/>
                    <a:pt x="7" y="91"/>
                  </a:cubicBezTo>
                  <a:cubicBezTo>
                    <a:pt x="0" y="249"/>
                    <a:pt x="123" y="382"/>
                    <a:pt x="281" y="39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a:defRPr/>
              </a:pP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40" name="TextBox 682"/>
          <p:cNvSpPr>
            <a:spLocks noChangeArrowheads="1"/>
          </p:cNvSpPr>
          <p:nvPr/>
        </p:nvSpPr>
        <p:spPr bwMode="auto">
          <a:xfrm>
            <a:off x="2037973" y="2117725"/>
            <a:ext cx="698244" cy="6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01</a:t>
            </a: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TextBox 682"/>
          <p:cNvSpPr>
            <a:spLocks noChangeArrowheads="1"/>
          </p:cNvSpPr>
          <p:nvPr/>
        </p:nvSpPr>
        <p:spPr bwMode="auto">
          <a:xfrm>
            <a:off x="4306243" y="2117725"/>
            <a:ext cx="698244" cy="6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3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02</a:t>
            </a:r>
            <a:endParaRPr lang="zh-CN" altLang="en-US" sz="320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2" name="TextBox 682"/>
          <p:cNvSpPr>
            <a:spLocks noChangeArrowheads="1"/>
          </p:cNvSpPr>
          <p:nvPr/>
        </p:nvSpPr>
        <p:spPr bwMode="auto">
          <a:xfrm>
            <a:off x="6723307" y="2066016"/>
            <a:ext cx="698244" cy="6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03</a:t>
            </a:r>
            <a:endParaRPr lang="zh-CN" altLang="en-US" sz="3200" kern="0"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3" name="TextBox 291"/>
          <p:cNvSpPr>
            <a:spLocks noChangeArrowheads="1"/>
          </p:cNvSpPr>
          <p:nvPr/>
        </p:nvSpPr>
        <p:spPr bwMode="auto">
          <a:xfrm>
            <a:off x="1899408" y="3543300"/>
            <a:ext cx="93218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defRPr/>
            </a:pPr>
            <a:r>
              <a:rPr lang="zh-CN" altLang="en-US" b="1" dirty="0">
                <a:solidFill>
                  <a:srgbClr val="FF0000"/>
                </a:solidFill>
                <a:latin typeface="Arial" panose="020B0604020202020204" pitchFamily="34" charset="0"/>
                <a:cs typeface="Arial" panose="020B0604020202020204" pitchFamily="34" charset="0"/>
                <a:sym typeface="+mn-ea"/>
              </a:rPr>
              <a:t>公布前</a:t>
            </a:r>
            <a:endParaRPr lang="zh-CN" altLang="en-US" kern="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4" name="TextBox 292"/>
          <p:cNvSpPr>
            <a:spLocks noChangeArrowheads="1"/>
          </p:cNvSpPr>
          <p:nvPr/>
        </p:nvSpPr>
        <p:spPr bwMode="auto">
          <a:xfrm>
            <a:off x="4216237" y="3543300"/>
            <a:ext cx="93218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defRPr/>
            </a:pPr>
            <a:r>
              <a:rPr lang="zh-CN" altLang="en-US" sz="1800" b="1" dirty="0">
                <a:solidFill>
                  <a:srgbClr val="FF0000"/>
                </a:solidFill>
                <a:latin typeface="Arial" panose="020B0604020202020204" pitchFamily="34" charset="0"/>
                <a:cs typeface="Arial" panose="020B0604020202020204" pitchFamily="34" charset="0"/>
                <a:sym typeface="+mn-ea"/>
              </a:rPr>
              <a:t>公布时</a:t>
            </a:r>
            <a:endParaRPr lang="zh-CN" altLang="en-US" sz="2000" kern="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5" name="TextBox 293"/>
          <p:cNvSpPr>
            <a:spLocks noChangeArrowheads="1"/>
          </p:cNvSpPr>
          <p:nvPr/>
        </p:nvSpPr>
        <p:spPr bwMode="auto">
          <a:xfrm>
            <a:off x="6303197" y="3543300"/>
            <a:ext cx="139192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3" rIns="121908" bIns="6095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defRPr/>
            </a:pPr>
            <a:r>
              <a:rPr lang="zh-CN" altLang="en-US" sz="1800" b="1" dirty="0">
                <a:solidFill>
                  <a:srgbClr val="FF0000"/>
                </a:solidFill>
                <a:latin typeface="Arial" panose="020B0604020202020204" pitchFamily="34" charset="0"/>
                <a:cs typeface="Arial" panose="020B0604020202020204" pitchFamily="34" charset="0"/>
                <a:sym typeface="+mn-ea"/>
              </a:rPr>
              <a:t>执行过程中</a:t>
            </a:r>
            <a:endParaRPr lang="zh-CN" altLang="en-US" sz="2000" kern="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6" name="矩形 1"/>
          <p:cNvSpPr>
            <a:spLocks noChangeArrowheads="1"/>
          </p:cNvSpPr>
          <p:nvPr/>
        </p:nvSpPr>
        <p:spPr bwMode="auto">
          <a:xfrm>
            <a:off x="1309349" y="3943350"/>
            <a:ext cx="2162023" cy="636905"/>
          </a:xfrm>
          <a:prstGeom prst="rect">
            <a:avLst/>
          </a:prstGeom>
          <a:noFill/>
          <a:ln>
            <a:noFill/>
          </a:ln>
        </p:spPr>
        <p:txBody>
          <a:bodyPr wrap="square" lIns="121849" tIns="60923" rIns="121849" bIns="60923">
            <a:spAutoFit/>
          </a:bodyPr>
          <a:lstStyle/>
          <a:p>
            <a:pPr algn="ctr">
              <a:lnSpc>
                <a:spcPct val="120000"/>
              </a:lnSpc>
            </a:pPr>
            <a:r>
              <a:rPr lang="zh-CN" altLang="en-US" sz="1400">
                <a:latin typeface="宋体" panose="02010600030101010101" pitchFamily="2" charset="-122"/>
                <a:ea typeface="宋体" panose="02010600030101010101" pitchFamily="2" charset="-122"/>
                <a:sym typeface="+mn-ea"/>
              </a:rPr>
              <a:t>要做好</a:t>
            </a:r>
            <a:r>
              <a:rPr lang="zh-CN" altLang="en-US" sz="1400" b="1" dirty="0">
                <a:solidFill>
                  <a:srgbClr val="FF0000"/>
                </a:solidFill>
                <a:latin typeface="Arial" panose="020B0604020202020204" pitchFamily="34" charset="0"/>
                <a:cs typeface="Arial" panose="020B0604020202020204" pitchFamily="34" charset="0"/>
                <a:sym typeface="+mn-ea"/>
              </a:rPr>
              <a:t>政策吹风解读</a:t>
            </a:r>
            <a:r>
              <a:rPr lang="zh-CN" altLang="en-US" sz="1400">
                <a:latin typeface="宋体" panose="02010600030101010101" pitchFamily="2" charset="-122"/>
                <a:ea typeface="宋体" panose="02010600030101010101" pitchFamily="2" charset="-122"/>
                <a:sym typeface="+mn-ea"/>
              </a:rPr>
              <a:t>和</a:t>
            </a:r>
            <a:r>
              <a:rPr lang="zh-CN" altLang="en-US" sz="1400" b="1" dirty="0">
                <a:solidFill>
                  <a:srgbClr val="FF0000"/>
                </a:solidFill>
                <a:latin typeface="Arial" panose="020B0604020202020204" pitchFamily="34" charset="0"/>
                <a:cs typeface="Arial" panose="020B0604020202020204" pitchFamily="34" charset="0"/>
                <a:sym typeface="+mn-ea"/>
              </a:rPr>
              <a:t>预期引导</a:t>
            </a:r>
            <a:endParaRPr lang="zh-CN" altLang="en-US" sz="140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7" name="矩形 1"/>
          <p:cNvSpPr>
            <a:spLocks noChangeArrowheads="1"/>
          </p:cNvSpPr>
          <p:nvPr/>
        </p:nvSpPr>
        <p:spPr bwMode="auto">
          <a:xfrm>
            <a:off x="3749136" y="3924301"/>
            <a:ext cx="2160446" cy="895350"/>
          </a:xfrm>
          <a:prstGeom prst="rect">
            <a:avLst/>
          </a:prstGeom>
          <a:noFill/>
          <a:ln>
            <a:noFill/>
          </a:ln>
        </p:spPr>
        <p:txBody>
          <a:bodyPr wrap="square" lIns="121849" tIns="60923" rIns="121849" bIns="60923">
            <a:spAutoFit/>
          </a:bodyPr>
          <a:lstStyle/>
          <a:p>
            <a:pPr algn="ctr">
              <a:lnSpc>
                <a:spcPct val="120000"/>
              </a:lnSpc>
            </a:pPr>
            <a:r>
              <a:rPr lang="zh-CN" altLang="en-US" sz="1400">
                <a:latin typeface="宋体" panose="02010600030101010101" pitchFamily="2" charset="-122"/>
                <a:ea typeface="宋体" panose="02010600030101010101" pitchFamily="2" charset="-122"/>
                <a:sym typeface="+mn-ea"/>
              </a:rPr>
              <a:t>相关解读材料应与文件同步在</a:t>
            </a:r>
            <a:r>
              <a:rPr lang="zh-CN" altLang="en-US" sz="1400" b="1">
                <a:solidFill>
                  <a:srgbClr val="FF0000"/>
                </a:solidFill>
                <a:latin typeface="宋体" panose="02010600030101010101" pitchFamily="2" charset="-122"/>
                <a:ea typeface="宋体" panose="02010600030101010101" pitchFamily="2" charset="-122"/>
                <a:sym typeface="+mn-ea"/>
              </a:rPr>
              <a:t>政府网站和媒体发布</a:t>
            </a:r>
            <a:endParaRPr lang="zh-CN" altLang="en-US" sz="1400" b="1" dirty="0">
              <a:solidFill>
                <a:srgbClr val="FF0000"/>
              </a:solidFill>
              <a:latin typeface="宋体" panose="02010600030101010101" pitchFamily="2" charset="-122"/>
              <a:ea typeface="宋体" panose="02010600030101010101" pitchFamily="2" charset="-122"/>
              <a:sym typeface="+mn-ea"/>
            </a:endParaRPr>
          </a:p>
        </p:txBody>
      </p:sp>
      <p:sp>
        <p:nvSpPr>
          <p:cNvPr id="48" name="矩形 1"/>
          <p:cNvSpPr>
            <a:spLocks noChangeArrowheads="1"/>
          </p:cNvSpPr>
          <p:nvPr/>
        </p:nvSpPr>
        <p:spPr bwMode="auto">
          <a:xfrm>
            <a:off x="5811520" y="3943350"/>
            <a:ext cx="2934335" cy="895350"/>
          </a:xfrm>
          <a:prstGeom prst="rect">
            <a:avLst/>
          </a:prstGeom>
          <a:noFill/>
          <a:ln>
            <a:noFill/>
          </a:ln>
        </p:spPr>
        <p:txBody>
          <a:bodyPr wrap="square" lIns="121849" tIns="60923" rIns="121849" bIns="60923">
            <a:spAutoFit/>
          </a:bodyPr>
          <a:lstStyle/>
          <a:p>
            <a:pPr algn="ctr">
              <a:lnSpc>
                <a:spcPct val="120000"/>
              </a:lnSpc>
            </a:pPr>
            <a:r>
              <a:rPr lang="zh-CN" altLang="en-US" sz="1400">
                <a:latin typeface="宋体" panose="02010600030101010101" pitchFamily="2" charset="-122"/>
                <a:ea typeface="宋体" panose="02010600030101010101" pitchFamily="2" charset="-122"/>
                <a:sym typeface="+mn-ea"/>
              </a:rPr>
              <a:t>要密切跟踪舆情，分段、多次、持续开展解读，及时解疑释惑，不断增强</a:t>
            </a:r>
            <a:r>
              <a:rPr lang="zh-CN" altLang="en-US" sz="1400" b="1" dirty="0">
                <a:solidFill>
                  <a:srgbClr val="FF0000"/>
                </a:solidFill>
                <a:latin typeface="Arial" panose="020B0604020202020204" pitchFamily="34" charset="0"/>
                <a:cs typeface="Arial" panose="020B0604020202020204" pitchFamily="34" charset="0"/>
                <a:sym typeface="+mn-ea"/>
              </a:rPr>
              <a:t>主动性、针对性和时效性</a:t>
            </a:r>
            <a:r>
              <a:rPr lang="zh-CN" altLang="en-US" sz="1400">
                <a:latin typeface="宋体" panose="02010600030101010101" pitchFamily="2" charset="-122"/>
                <a:ea typeface="宋体" panose="02010600030101010101" pitchFamily="2" charset="-122"/>
                <a:sym typeface="+mn-ea"/>
              </a:rPr>
              <a:t>。</a:t>
            </a:r>
            <a:endParaRPr lang="zh-CN" altLang="en-US" sz="1400" dirty="0">
              <a:solidFill>
                <a:schemeClr val="bg1">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9" name="矩形 48"/>
          <p:cNvSpPr/>
          <p:nvPr/>
        </p:nvSpPr>
        <p:spPr>
          <a:xfrm>
            <a:off x="2965450" y="457200"/>
            <a:ext cx="3224530" cy="565150"/>
          </a:xfrm>
          <a:prstGeom prst="rect">
            <a:avLst/>
          </a:prstGeom>
        </p:spPr>
        <p:txBody>
          <a:bodyPr wrap="square">
            <a:spAutoFit/>
          </a:bodyPr>
          <a:lstStyle/>
          <a:p>
            <a:pPr algn="dist">
              <a:lnSpc>
                <a:spcPct val="110000"/>
              </a:lnSpc>
            </a:pPr>
            <a:r>
              <a:rPr lang="zh-CN" altLang="en-US" sz="2800" b="1" dirty="0">
                <a:solidFill>
                  <a:srgbClr val="FF0000"/>
                </a:solidFill>
                <a:latin typeface="Arial" panose="020B0604020202020204" pitchFamily="34" charset="0"/>
                <a:cs typeface="Arial" panose="020B0604020202020204" pitchFamily="34" charset="0"/>
                <a:sym typeface="+mn-ea"/>
              </a:rPr>
              <a:t>“谁起草</a:t>
            </a:r>
            <a:r>
              <a:rPr lang="en-US" altLang="zh-CN" sz="2800" b="1" dirty="0">
                <a:solidFill>
                  <a:srgbClr val="FF0000"/>
                </a:solidFill>
                <a:latin typeface="Arial" panose="020B0604020202020204" pitchFamily="34" charset="0"/>
                <a:cs typeface="Arial" panose="020B0604020202020204" pitchFamily="34" charset="0"/>
                <a:sym typeface="+mn-ea"/>
              </a:rPr>
              <a:t> </a:t>
            </a:r>
            <a:r>
              <a:rPr lang="zh-CN" altLang="en-US" sz="2800" b="1" dirty="0">
                <a:solidFill>
                  <a:srgbClr val="FF0000"/>
                </a:solidFill>
                <a:latin typeface="Arial" panose="020B0604020202020204" pitchFamily="34" charset="0"/>
                <a:cs typeface="Arial" panose="020B0604020202020204" pitchFamily="34" charset="0"/>
                <a:sym typeface="+mn-ea"/>
              </a:rPr>
              <a:t>谁解读”</a:t>
            </a:r>
            <a:endParaRPr lang="zh-CN" altLang="en-US" sz="1050" dirty="0">
              <a:latin typeface="思源黑体 CN Medium" panose="020B0600000000000000" pitchFamily="34" charset="-122"/>
              <a:ea typeface="思源黑体 CN Medium" panose="020B0600000000000000" pitchFamily="34" charset="-122"/>
              <a:sym typeface="思源黑体 CN Normal" panose="020B0400000000000000" pitchFamily="34" charset="-122"/>
            </a:endParaRPr>
          </a:p>
        </p:txBody>
      </p:sp>
    </p:spTree>
  </p:cSld>
  <p:clrMapOvr>
    <a:masterClrMapping/>
  </p:clrMapOvr>
  <p:transition spd="med">
    <p:random/>
  </p:transition>
  <p:timing>
    <p:tnLst>
      <p:par>
        <p:cTn id="1" dur="indefinite" restart="never" nodeType="tmRoot"/>
      </p:par>
    </p:tnLst>
    <p:bldLst>
      <p:bldP spid="40" grpId="0"/>
      <p:bldP spid="41" grpId="0"/>
      <p:bldP spid="42" grpId="0"/>
      <p:bldP spid="43" grpId="0"/>
      <p:bldP spid="44" grpId="0"/>
      <p:bldP spid="45" grpId="0"/>
      <p:bldP spid="46" grpId="0"/>
      <p:bldP spid="47" grpId="0"/>
      <p:bldP spid="48" grpId="0"/>
    </p:bldLst>
  </p:timing>
</p:sld>
</file>

<file path=ppt/tags/tag1.xml><?xml version="1.0" encoding="utf-8"?>
<p:tagLst xmlns:p="http://schemas.openxmlformats.org/presentationml/2006/main">
  <p:tag name="PA" val="v4.3.3"/>
</p:tagLst>
</file>

<file path=ppt/tags/tag2.xml><?xml version="1.0" encoding="utf-8"?>
<p:tagLst xmlns:p="http://schemas.openxmlformats.org/presentationml/2006/main">
  <p:tag name="PA" val="v4.3.3"/>
</p:tagLst>
</file>

<file path=ppt/tags/tag3.xml><?xml version="1.0" encoding="utf-8"?>
<p:tagLst xmlns:p="http://schemas.openxmlformats.org/presentationml/2006/main">
  <p:tag name="PA" val="v4.3.3"/>
</p:tagLst>
</file>

<file path=ppt/tags/tag4.xml><?xml version="1.0" encoding="utf-8"?>
<p:tagLst xmlns:p="http://schemas.openxmlformats.org/presentationml/2006/main">
  <p:tag name="PA" val="v4.3.3"/>
</p:tagLst>
</file>

<file path=ppt/tags/tag5.xml><?xml version="1.0" encoding="utf-8"?>
<p:tagLst xmlns:p="http://schemas.openxmlformats.org/presentationml/2006/main">
  <p:tag name="KSO_WM_UNIT_PLACING_PICTURE_USER_VIEWPORT" val="{&quot;height&quot;:5855.823622047244,&quot;width&quot;:7370.07874015748}"/>
</p:tagLst>
</file>

<file path=ppt/tags/tag6.xml><?xml version="1.0" encoding="utf-8"?>
<p:tagLst xmlns:p="http://schemas.openxmlformats.org/presentationml/2006/main">
  <p:tag name="PA" val="v4.3.3"/>
</p:tagLst>
</file>

<file path=ppt/tags/tag7.xml><?xml version="1.0" encoding="utf-8"?>
<p:tagLst xmlns:p="http://schemas.openxmlformats.org/presentationml/2006/main">
  <p:tag name="PA" val="v4.3.3"/>
</p:tagLst>
</file>

<file path=ppt/tags/tag8.xml><?xml version="1.0" encoding="utf-8"?>
<p:tagLst xmlns:p="http://schemas.openxmlformats.org/presentationml/2006/main">
  <p:tag name="ISPRING_PRESENTATION_TITLE" val="多彩年度工作总结"/>
</p:tagLst>
</file>

<file path=ppt/theme/theme1.xml><?xml version="1.0" encoding="utf-8"?>
<a:theme xmlns:a="http://schemas.openxmlformats.org/drawingml/2006/main" name="Office 主题​​">
  <a:themeElements>
    <a:clrScheme name="自定义 112">
      <a:dk1>
        <a:sysClr val="windowText" lastClr="000000"/>
      </a:dk1>
      <a:lt1>
        <a:sysClr val="window" lastClr="FFFFFF"/>
      </a:lt1>
      <a:dk2>
        <a:srgbClr val="1F497D"/>
      </a:dk2>
      <a:lt2>
        <a:srgbClr val="EEECE1"/>
      </a:lt2>
      <a:accent1>
        <a:srgbClr val="308BC4"/>
      </a:accent1>
      <a:accent2>
        <a:srgbClr val="73C8FF"/>
      </a:accent2>
      <a:accent3>
        <a:srgbClr val="308BC4"/>
      </a:accent3>
      <a:accent4>
        <a:srgbClr val="73C8FF"/>
      </a:accent4>
      <a:accent5>
        <a:srgbClr val="308BC4"/>
      </a:accent5>
      <a:accent6>
        <a:srgbClr val="73C8FF"/>
      </a:accent6>
      <a:hlink>
        <a:srgbClr val="007FA2"/>
      </a:hlink>
      <a:folHlink>
        <a:srgbClr val="FF49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2766</Words>
  <Application>WPS 演示</Application>
  <PresentationFormat>全屏显示(16:9)</PresentationFormat>
  <Paragraphs>381</Paragraphs>
  <Slides>47</Slides>
  <Notes>23</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47</vt:i4>
      </vt:variant>
    </vt:vector>
  </HeadingPairs>
  <TitlesOfParts>
    <vt:vector size="69" baseType="lpstr">
      <vt:lpstr>Arial</vt:lpstr>
      <vt:lpstr>宋体</vt:lpstr>
      <vt:lpstr>Wingdings</vt:lpstr>
      <vt:lpstr>思源黑体 CN Normal</vt:lpstr>
      <vt:lpstr>黑体</vt:lpstr>
      <vt:lpstr>微软雅黑</vt:lpstr>
      <vt:lpstr>Century Gothic</vt:lpstr>
      <vt:lpstr>思源黑体 CN Medium</vt:lpstr>
      <vt:lpstr>Clear Sans Light</vt:lpstr>
      <vt:lpstr>FuturaBookC</vt:lpstr>
      <vt:lpstr>Segoe Print</vt:lpstr>
      <vt:lpstr>Calibri</vt:lpstr>
      <vt:lpstr>Arial Unicode MS</vt:lpstr>
      <vt:lpstr>Neris Thin</vt:lpstr>
      <vt:lpstr>字魂36号-正文宋楷</vt:lpstr>
      <vt:lpstr>Yu Gothic UI Light</vt:lpstr>
      <vt:lpstr>FZZhengHeiS-DB-GB</vt:lpstr>
      <vt:lpstr>锐字逼格青春粗黑体简2.0</vt:lpstr>
      <vt:lpstr>仿宋</vt:lpstr>
      <vt:lpstr>方正行楷简体</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政策解读内容要求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多彩年度工作总结</dc:title>
  <dc:creator>.</dc:creator>
  <cp:lastModifiedBy>Sunshine  ℡</cp:lastModifiedBy>
  <cp:revision>413</cp:revision>
  <dcterms:created xsi:type="dcterms:W3CDTF">2014-11-09T01:07:00Z</dcterms:created>
  <dcterms:modified xsi:type="dcterms:W3CDTF">2021-11-14T15:01:00Z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3592D048E05B4655BC58677511DA0D13</vt:lpwstr>
  </property>
</Properties>
</file>